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sldIdLst>
    <p:sldId id="859" r:id="rId2"/>
    <p:sldId id="1140" r:id="rId3"/>
    <p:sldId id="1174" r:id="rId4"/>
    <p:sldId id="1142" r:id="rId5"/>
    <p:sldId id="1175" r:id="rId6"/>
    <p:sldId id="1143" r:id="rId7"/>
    <p:sldId id="1144" r:id="rId8"/>
    <p:sldId id="1145" r:id="rId9"/>
    <p:sldId id="1176" r:id="rId10"/>
    <p:sldId id="1177" r:id="rId11"/>
    <p:sldId id="1146" r:id="rId12"/>
    <p:sldId id="1194" r:id="rId13"/>
    <p:sldId id="1147" r:id="rId14"/>
    <p:sldId id="1179" r:id="rId15"/>
    <p:sldId id="1148" r:id="rId16"/>
    <p:sldId id="1180" r:id="rId17"/>
    <p:sldId id="1181" r:id="rId18"/>
    <p:sldId id="1182" r:id="rId19"/>
    <p:sldId id="1183" r:id="rId20"/>
    <p:sldId id="1149" r:id="rId21"/>
    <p:sldId id="1150" r:id="rId22"/>
    <p:sldId id="1184" r:id="rId23"/>
    <p:sldId id="1151" r:id="rId24"/>
    <p:sldId id="1152" r:id="rId25"/>
    <p:sldId id="1185" r:id="rId26"/>
    <p:sldId id="1153" r:id="rId27"/>
    <p:sldId id="1186" r:id="rId28"/>
    <p:sldId id="1154" r:id="rId29"/>
    <p:sldId id="1155" r:id="rId30"/>
    <p:sldId id="1157" r:id="rId31"/>
    <p:sldId id="1158" r:id="rId32"/>
    <p:sldId id="1188" r:id="rId33"/>
    <p:sldId id="1159" r:id="rId34"/>
    <p:sldId id="1189" r:id="rId35"/>
    <p:sldId id="1160" r:id="rId36"/>
    <p:sldId id="1161" r:id="rId37"/>
    <p:sldId id="1162" r:id="rId38"/>
    <p:sldId id="1163" r:id="rId39"/>
    <p:sldId id="1164" r:id="rId40"/>
    <p:sldId id="1166" r:id="rId41"/>
    <p:sldId id="1170" r:id="rId42"/>
    <p:sldId id="1171" r:id="rId43"/>
    <p:sldId id="1191" r:id="rId44"/>
    <p:sldId id="1172" r:id="rId45"/>
    <p:sldId id="1173" r:id="rId46"/>
    <p:sldId id="1193" r:id="rId47"/>
    <p:sldId id="1167" r:id="rId48"/>
    <p:sldId id="1168" r:id="rId4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90" userDrawn="1">
          <p15:clr>
            <a:srgbClr val="A4A3A4"/>
          </p15:clr>
        </p15:guide>
        <p15:guide id="2" pos="3794" userDrawn="1">
          <p15:clr>
            <a:srgbClr val="A4A3A4"/>
          </p15:clr>
        </p15:guide>
      </p15:sldGuideLst>
    </p:ext>
    <p:ext uri="{2D200454-40CA-4A62-9FC3-DE9A4176ACB9}">
      <p15:notesGuideLst xmlns:p15="http://schemas.microsoft.com/office/powerpoint/2012/main">
        <p15:guide id="1" orient="horz" pos="2921">
          <p15:clr>
            <a:srgbClr val="A4A3A4"/>
          </p15:clr>
        </p15:guide>
        <p15:guide id="2" pos="213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6" d="100"/>
          <a:sy n="106" d="100"/>
        </p:scale>
        <p:origin x="588" y="120"/>
      </p:cViewPr>
      <p:guideLst>
        <p:guide orient="horz" pos="2190"/>
        <p:guide pos="379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21"/>
        <p:guide pos="213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348880"/>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期中提优测评卷（二）</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674370"/>
            <a:ext cx="11485880" cy="5732145"/>
          </a:xfrm>
          <a:solidFill>
            <a:srgbClr val="E1F4FC"/>
          </a:solidFill>
        </p:spPr>
        <p:txBody>
          <a:bodyPr>
            <a:noAutofit/>
          </a:bodyPr>
          <a:lstStyle/>
          <a:p>
            <a:pPr algn="ctr" hangingPunct="0">
              <a:spcAft>
                <a:spcPts val="0"/>
              </a:spcAft>
            </a:pPr>
            <a:r>
              <a:rPr lang="zh-CN" altLang="zh-CN" sz="2300" dirty="0">
                <a:latin typeface="Times New Roman" panose="02020603050405020304" pitchFamily="18" charset="0"/>
                <a:ea typeface="黑体" panose="02010609060101010101" pitchFamily="49" charset="-122"/>
                <a:cs typeface="Times New Roman" panose="02020603050405020304" pitchFamily="18" charset="0"/>
              </a:rPr>
              <a:t>汽油机与柴油机的区别</a:t>
            </a: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2300" dirty="0">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5" name="表格 4"/>
          <p:cNvGraphicFramePr>
            <a:graphicFrameLocks noGrp="1"/>
          </p:cNvGraphicFramePr>
          <p:nvPr/>
        </p:nvGraphicFramePr>
        <p:xfrm>
          <a:off x="478790" y="1390015"/>
          <a:ext cx="11233150" cy="4909185"/>
        </p:xfrm>
        <a:graphic>
          <a:graphicData uri="http://schemas.openxmlformats.org/drawingml/2006/table">
            <a:tbl>
              <a:tblPr firstRow="1" firstCol="1" bandRow="1"/>
              <a:tblGrid>
                <a:gridCol w="720090">
                  <a:extLst>
                    <a:ext uri="{9D8B030D-6E8A-4147-A177-3AD203B41FA5}">
                      <a16:colId xmlns:a16="http://schemas.microsoft.com/office/drawing/2014/main" val="20000"/>
                    </a:ext>
                  </a:extLst>
                </a:gridCol>
                <a:gridCol w="1511935">
                  <a:extLst>
                    <a:ext uri="{9D8B030D-6E8A-4147-A177-3AD203B41FA5}">
                      <a16:colId xmlns:a16="http://schemas.microsoft.com/office/drawing/2014/main" val="20001"/>
                    </a:ext>
                  </a:extLst>
                </a:gridCol>
                <a:gridCol w="4536440">
                  <a:extLst>
                    <a:ext uri="{9D8B030D-6E8A-4147-A177-3AD203B41FA5}">
                      <a16:colId xmlns:a16="http://schemas.microsoft.com/office/drawing/2014/main" val="20002"/>
                    </a:ext>
                  </a:extLst>
                </a:gridCol>
                <a:gridCol w="4464685">
                  <a:extLst>
                    <a:ext uri="{9D8B030D-6E8A-4147-A177-3AD203B41FA5}">
                      <a16:colId xmlns:a16="http://schemas.microsoft.com/office/drawing/2014/main" val="20003"/>
                    </a:ext>
                  </a:extLst>
                </a:gridCol>
              </a:tblGrid>
              <a:tr h="980440">
                <a:tc gridSpan="2">
                  <a:txBody>
                    <a:bodyPr/>
                    <a:lstStyle/>
                    <a:p>
                      <a:pPr algn="just" hangingPunct="0">
                        <a:lnSpc>
                          <a:spcPct val="140000"/>
                        </a:lnSpc>
                        <a:spcAft>
                          <a:spcPts val="0"/>
                        </a:spcAft>
                      </a:pPr>
                      <a:r>
                        <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内燃机</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alt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项目</a:t>
                      </a:r>
                      <a:r>
                        <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hMerge="1">
                  <a:txBody>
                    <a:bodyPr/>
                    <a:lstStyle/>
                    <a:p>
                      <a:endParaRPr lang="zh-CN"/>
                    </a:p>
                  </a:txBody>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汽油机</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148" marR="14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柴油机</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148" marR="14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0220">
                <a:tc gridSpan="2">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燃料</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hangingPunct="0">
                        <a:lnSpc>
                          <a:spcPct val="140000"/>
                        </a:lnSpc>
                        <a:spcAft>
                          <a:spcPts val="0"/>
                        </a:spcAft>
                      </a:pP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汽油</a:t>
                      </a:r>
                      <a:endPar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148" marR="14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柴油</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148" marR="14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90220">
                <a:tc rowSpan="4">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一个</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工作</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循环</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吸气冲程</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吸入汽油和空气的混合物</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5" marR="13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只吸入空气</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5" marR="13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90220">
                <a:tc vMerge="1">
                  <a:txBody>
                    <a:bodyPr/>
                    <a:lstStyle/>
                    <a:p>
                      <a:endParaRPr lang="zh-CN"/>
                    </a:p>
                  </a:txBody>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压缩冲程</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压缩程度较小</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机械能</a:t>
                      </a:r>
                      <a:r>
                        <a:rPr lang="en-US" sz="2300" b="0" dirty="0">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内能</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13755" marR="13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压缩程度大</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机械能</a:t>
                      </a:r>
                      <a:r>
                        <a:rPr lang="en-US" altLang="zh-CN" sz="2300" b="0" dirty="0">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内能</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13755" marR="13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80440">
                <a:tc vMerge="1">
                  <a:txBody>
                    <a:bodyPr/>
                    <a:lstStyle/>
                    <a:p>
                      <a:endParaRPr lang="zh-CN"/>
                    </a:p>
                  </a:txBody>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做功冲程</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点燃式</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火花塞点火</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内能</a:t>
                      </a:r>
                      <a:r>
                        <a:rPr lang="en-US" altLang="zh-CN" sz="2300" b="0" dirty="0">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机械能</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13755" marR="13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压燃式</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柴油遇到高温高压的热空气</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内能</a:t>
                      </a:r>
                      <a:r>
                        <a:rPr lang="en-US" altLang="zh-CN" sz="2300" b="0" dirty="0">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机械能</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13755" marR="13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90220">
                <a:tc vMerge="1">
                  <a:txBody>
                    <a:bodyPr/>
                    <a:lstStyle/>
                    <a:p>
                      <a:endParaRPr lang="zh-CN"/>
                    </a:p>
                  </a:txBody>
                  <a:tcPr/>
                </a:tc>
                <a:tc>
                  <a:txBody>
                    <a:bodyPr/>
                    <a:lstStyle/>
                    <a:p>
                      <a:pPr algn="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排气冲程</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排出废气</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5" marR="13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排出废气</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5" marR="13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90220">
                <a:tc gridSpan="2">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主要特点</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轻巧</a:t>
                      </a:r>
                      <a:r>
                        <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效率较低</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148" marR="14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笨重</a:t>
                      </a:r>
                      <a:r>
                        <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效率较高</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148" marR="14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97205">
                <a:tc gridSpan="2">
                  <a:txBody>
                    <a:bodyPr/>
                    <a:lstStyle/>
                    <a:p>
                      <a:pPr algn="ctr"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适用范围</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just" hangingPunct="0">
                        <a:lnSpc>
                          <a:spcPct val="140000"/>
                        </a:lnSpc>
                        <a:spcAft>
                          <a:spcPts val="0"/>
                        </a:spcAft>
                      </a:pP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小汽车</a:t>
                      </a:r>
                      <a:r>
                        <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小型农业机械</a:t>
                      </a:r>
                      <a:r>
                        <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飞机等</a:t>
                      </a:r>
                      <a:endParaRPr lang="zh-CN" sz="23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148" marR="14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载重汽车</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拖拉机</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火车</a:t>
                      </a:r>
                      <a:r>
                        <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轮船等</a:t>
                      </a:r>
                      <a:endParaRPr lang="zh-CN" sz="23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148" marR="14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pic>
        <p:nvPicPr>
          <p:cNvPr id="6" name="图片 5"/>
          <p:cNvPicPr>
            <a:picLocks noChangeAspect="1"/>
          </p:cNvPicPr>
          <p:nvPr/>
        </p:nvPicPr>
        <p:blipFill>
          <a:blip r:embed="rId2"/>
          <a:stretch>
            <a:fillRect/>
          </a:stretch>
        </p:blipFill>
        <p:spPr>
          <a:xfrm>
            <a:off x="370205" y="680085"/>
            <a:ext cx="1720850" cy="44196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某单缸四冲程汽油机的气缸活塞面积为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cm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，一个冲程活塞在气缸中移动的距离是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，满负荷工作时做功冲程燃气的平均压强为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1 800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周，当汽油机满负荷工作时（</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不计摩擦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汽油机每秒内完成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个冲程</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汽油机的功率为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做功冲程中燃气对活塞的平均压力为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一个做功冲程中燃气对活塞做的功为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76462" y="2617317"/>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2316158"/>
                <a:ext cx="11485848" cy="4133889"/>
              </a:xfrm>
            </p:spPr>
            <p:txBody>
              <a:bodyPr/>
              <a:lstStyle/>
              <a:p>
                <a:pPr algn="dist"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由四冲程汽油机工作过程知，完成一个工作循环，飞轮转动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周，完成</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个冲程，对外做功</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次，可知当飞轮</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转动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1 800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周，即每秒钟转动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周，完成</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个冲程，故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错误；由题可知，燃气对活塞的平均压力为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Pa</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2 700 N</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错误；一个做功冲程中燃气对活塞做的功为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Fs</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2 700 N</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0.05 m</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135 J</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错误；飞轮每转两圈对外做功一次，所以飞轮转动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1 800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周，要对外做功</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900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次，燃气对活塞做的总功为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900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135 J</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900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121 500 J</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汽油机的功率为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W</m:t>
                        </m:r>
                        <m:r>
                          <m:rPr>
                            <m:nor/>
                          </m:rP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总</m:t>
                        </m:r>
                      </m:num>
                      <m:den>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121</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500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60</m:t>
                        </m:r>
                        <m:r>
                          <m:rPr>
                            <m:sty m:val="p"/>
                          </m:rPr>
                          <a:rPr lang="en-US" altLang="zh-CN" b="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2 025 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2316158"/>
                <a:ext cx="11485848" cy="4133889"/>
              </a:xfrm>
              <a:blipFill rotWithShape="1">
                <a:blip r:embed="rId2"/>
                <a:stretch>
                  <a:fillRect l="-2" t="-8" r="1" b="-376"/>
                </a:stretch>
              </a:blipFill>
            </p:spPr>
            <p:txBody>
              <a:bodyPr/>
              <a:lstStyle/>
              <a:p>
                <a:r>
                  <a:rPr lang="zh-CN" altLang="en-US">
                    <a:noFill/>
                  </a:rPr>
                  <a:t> </a:t>
                </a:r>
              </a:p>
            </p:txBody>
          </p:sp>
        </mc:Fallback>
      </mc:AlternateContent>
      <p:sp>
        <p:nvSpPr>
          <p:cNvPr id="3" name="文本框 2"/>
          <p:cNvSpPr txBox="1"/>
          <p:nvPr/>
        </p:nvSpPr>
        <p:spPr>
          <a:xfrm>
            <a:off x="465455" y="870585"/>
            <a:ext cx="8677275"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汽油机每秒内完成</a:t>
            </a:r>
            <a:r>
              <a:rPr lang="en-US" altLang="zh-CN" sz="2400" b="0">
                <a:solidFill>
                  <a:srgbClr val="000000"/>
                </a:solidFill>
                <a:cs typeface="Times New Roman" panose="02020603050405020304" pitchFamily="18" charset="0"/>
                <a:sym typeface="+mn-ea"/>
              </a:rPr>
              <a:t>30</a:t>
            </a:r>
            <a:r>
              <a:rPr lang="zh-CN" altLang="zh-CN" sz="2400" b="0">
                <a:solidFill>
                  <a:srgbClr val="000000"/>
                </a:solidFill>
                <a:ea typeface="楷体" panose="02010609060101010101" pitchFamily="49" charset="-122"/>
                <a:cs typeface="Times New Roman" panose="02020603050405020304" pitchFamily="18" charset="0"/>
                <a:sym typeface="+mn-ea"/>
              </a:rPr>
              <a:t>个冲程</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汽油机的功率为</a:t>
            </a:r>
            <a:r>
              <a:rPr lang="en-US" altLang="zh-CN" sz="2400" b="0">
                <a:solidFill>
                  <a:srgbClr val="000000"/>
                </a:solidFill>
                <a:cs typeface="Times New Roman" panose="02020603050405020304" pitchFamily="18" charset="0"/>
                <a:sym typeface="+mn-ea"/>
              </a:rPr>
              <a:t>2</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cs typeface="Times New Roman" panose="02020603050405020304" pitchFamily="18" charset="0"/>
                <a:sym typeface="+mn-ea"/>
              </a:rPr>
              <a:t>025</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cs typeface="Times New Roman" panose="02020603050405020304" pitchFamily="18" charset="0"/>
                <a:sym typeface="+mn-ea"/>
              </a:rPr>
              <a:t>W</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做功冲程中燃气对活塞的平均压力为</a:t>
            </a:r>
            <a:r>
              <a:rPr lang="en-US" altLang="zh-CN" sz="2400" b="0">
                <a:solidFill>
                  <a:srgbClr val="000000"/>
                </a:solidFill>
                <a:cs typeface="Times New Roman" panose="02020603050405020304" pitchFamily="18" charset="0"/>
                <a:sym typeface="+mn-ea"/>
              </a:rPr>
              <a:t>2.7</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en-US" altLang="zh-CN" sz="2400" b="0">
                <a:solidFill>
                  <a:srgbClr val="000000"/>
                </a:solidFill>
                <a:cs typeface="Times New Roman" panose="02020603050405020304" pitchFamily="18" charset="0"/>
                <a:sym typeface="+mn-ea"/>
              </a:rPr>
              <a:t>10</a:t>
            </a:r>
            <a:r>
              <a:rPr lang="en-US" altLang="zh-CN" sz="2400" b="0" baseline="30000">
                <a:solidFill>
                  <a:srgbClr val="000000"/>
                </a:solidFill>
                <a:cs typeface="Times New Roman" panose="02020603050405020304" pitchFamily="18" charset="0"/>
                <a:sym typeface="+mn-ea"/>
              </a:rPr>
              <a:t>7</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cs typeface="Times New Roman" panose="02020603050405020304" pitchFamily="18" charset="0"/>
                <a:sym typeface="+mn-ea"/>
              </a:rPr>
              <a:t>N</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一个做功冲程中燃气对活塞做的功为</a:t>
            </a:r>
            <a:r>
              <a:rPr lang="en-US" altLang="zh-CN" sz="2400" b="0">
                <a:solidFill>
                  <a:srgbClr val="000000"/>
                </a:solidFill>
                <a:cs typeface="Times New Roman" panose="02020603050405020304" pitchFamily="18" charset="0"/>
                <a:sym typeface="+mn-ea"/>
              </a:rPr>
              <a:t>1.35</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en-US" altLang="zh-CN" sz="2400" b="0">
                <a:solidFill>
                  <a:srgbClr val="000000"/>
                </a:solidFill>
                <a:cs typeface="Times New Roman" panose="02020603050405020304" pitchFamily="18" charset="0"/>
                <a:sym typeface="+mn-ea"/>
              </a:rPr>
              <a:t>10</a:t>
            </a:r>
            <a:r>
              <a:rPr lang="en-US" altLang="zh-CN" sz="2400" b="0" baseline="30000">
                <a:solidFill>
                  <a:srgbClr val="000000"/>
                </a:solidFill>
                <a:cs typeface="Times New Roman" panose="02020603050405020304" pitchFamily="18" charset="0"/>
                <a:sym typeface="+mn-ea"/>
              </a:rPr>
              <a:t>5</a:t>
            </a:r>
            <a:r>
              <a:rPr lang="en-US" altLang="zh-CN" sz="2400" b="0">
                <a:solidFill>
                  <a:srgbClr val="000000"/>
                </a:solidFill>
                <a:cs typeface="Times New Roman" panose="02020603050405020304" pitchFamily="18" charset="0"/>
                <a:sym typeface="+mn-ea"/>
              </a:rPr>
              <a:t>J</a:t>
            </a:r>
            <a:endParaRPr lang="en-US" altLang="zh-CN" sz="2400" b="0" kern="100">
              <a:solidFill>
                <a:srgbClr val="000000"/>
              </a:solidFill>
              <a:cs typeface="Times New Roman" panose="02020603050405020304" pitchFamily="18" charset="0"/>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1310"/>
          </a:xfrm>
        </p:spPr>
        <p:txBody>
          <a:bodyPr/>
          <a:lstStyle/>
          <a:p>
            <a:r>
              <a:rPr lang="en-US" altLang="zh-CN">
                <a:solidFill>
                  <a:srgbClr val="000000"/>
                </a:solidFill>
                <a:latin typeface="Times New Roman" panose="02020603050405020304" pitchFamily="18" charset="0"/>
                <a:ea typeface="宋体" panose="02010600030101010101" pitchFamily="2" charset="-122"/>
              </a:rPr>
              <a:t>7</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在如图所示的绝热装置中有一双层金属容器</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在内层容器中倒入温度为</a:t>
            </a:r>
            <a:r>
              <a:rPr lang="en-US" altLang="zh-CN">
                <a:solidFill>
                  <a:srgbClr val="000000"/>
                </a:solidFill>
                <a:latin typeface="Times New Roman" panose="02020603050405020304" pitchFamily="18" charset="0"/>
                <a:ea typeface="宋体" panose="02010600030101010101" pitchFamily="2" charset="-122"/>
              </a:rPr>
              <a:t>80 </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的水，用温度计</a:t>
            </a:r>
            <a:r>
              <a:rPr lang="en-US" altLang="zh-CN">
                <a:solidFill>
                  <a:srgbClr val="000000"/>
                </a:solidFill>
                <a:latin typeface="Times New Roman" panose="02020603050405020304" pitchFamily="18" charset="0"/>
                <a:ea typeface="宋体" panose="02010600030101010101" pitchFamily="2" charset="-122"/>
              </a:rPr>
              <a:t>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测量其温度；在外层容器中倒入相同质量的温度为</a:t>
            </a:r>
            <a:r>
              <a:rPr lang="en-US" altLang="zh-CN">
                <a:solidFill>
                  <a:srgbClr val="000000"/>
                </a:solidFill>
                <a:latin typeface="Times New Roman" panose="02020603050405020304" pitchFamily="18" charset="0"/>
                <a:ea typeface="宋体" panose="02010600030101010101" pitchFamily="2" charset="-122"/>
              </a:rPr>
              <a:t>20 </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的水，用温度计</a:t>
            </a:r>
            <a:r>
              <a:rPr lang="en-US" altLang="zh-CN">
                <a:solidFill>
                  <a:srgbClr val="000000"/>
                </a:solidFill>
                <a:latin typeface="Times New Roman" panose="02020603050405020304" pitchFamily="18" charset="0"/>
                <a:ea typeface="宋体" panose="02010600030101010101" pitchFamily="2" charset="-122"/>
              </a:rPr>
              <a:t>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测量其温度</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如果认为热传递只在双层容器内部进行，那么根据每隔相等时间记录的两个温度计的示数，可绘制出热水的降温图线（</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用虚线表示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）和冷水的升温图线（</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用实线表示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在图中，最能反映下述两个容器内水温变化的图像是图（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pic>
        <p:nvPicPr>
          <p:cNvPr id="3" name="hh20.jpg" descr="id:2147488718;FounderCES"/>
          <p:cNvPicPr/>
          <p:nvPr/>
        </p:nvPicPr>
        <p:blipFill>
          <a:blip r:embed="rId2"/>
          <a:stretch>
            <a:fillRect/>
          </a:stretch>
        </p:blipFill>
        <p:spPr>
          <a:xfrm>
            <a:off x="487208" y="3572862"/>
            <a:ext cx="1994575" cy="1682215"/>
          </a:xfrm>
          <a:prstGeom prst="rect">
            <a:avLst/>
          </a:prstGeom>
        </p:spPr>
      </p:pic>
      <p:pic>
        <p:nvPicPr>
          <p:cNvPr id="4" name="hh21a.jpg" descr="id:2147488725;FounderCES"/>
          <p:cNvPicPr/>
          <p:nvPr/>
        </p:nvPicPr>
        <p:blipFill>
          <a:blip r:embed="rId3"/>
          <a:stretch>
            <a:fillRect/>
          </a:stretch>
        </p:blipFill>
        <p:spPr>
          <a:xfrm>
            <a:off x="2926854" y="3717032"/>
            <a:ext cx="1616493" cy="1523385"/>
          </a:xfrm>
          <a:prstGeom prst="rect">
            <a:avLst/>
          </a:prstGeom>
        </p:spPr>
      </p:pic>
      <p:pic>
        <p:nvPicPr>
          <p:cNvPr id="5" name="hh21b.jpg" descr="id:2147488732;FounderCES"/>
          <p:cNvPicPr/>
          <p:nvPr/>
        </p:nvPicPr>
        <p:blipFill>
          <a:blip r:embed="rId4"/>
          <a:stretch>
            <a:fillRect/>
          </a:stretch>
        </p:blipFill>
        <p:spPr>
          <a:xfrm>
            <a:off x="5231110" y="3745495"/>
            <a:ext cx="1780275" cy="1512168"/>
          </a:xfrm>
          <a:prstGeom prst="rect">
            <a:avLst/>
          </a:prstGeom>
        </p:spPr>
      </p:pic>
      <p:pic>
        <p:nvPicPr>
          <p:cNvPr id="6" name="hh21c.jpg" descr="id:2147488739;FounderCES"/>
          <p:cNvPicPr/>
          <p:nvPr/>
        </p:nvPicPr>
        <p:blipFill>
          <a:blip r:embed="rId5"/>
          <a:stretch>
            <a:fillRect/>
          </a:stretch>
        </p:blipFill>
        <p:spPr>
          <a:xfrm>
            <a:off x="7535366" y="3757983"/>
            <a:ext cx="1613128" cy="1512168"/>
          </a:xfrm>
          <a:prstGeom prst="rect">
            <a:avLst/>
          </a:prstGeom>
        </p:spPr>
      </p:pic>
      <p:pic>
        <p:nvPicPr>
          <p:cNvPr id="7" name="hh21d.jpg" descr="id:2147488746;FounderCES"/>
          <p:cNvPicPr/>
          <p:nvPr/>
        </p:nvPicPr>
        <p:blipFill>
          <a:blip r:embed="rId6"/>
          <a:stretch>
            <a:fillRect/>
          </a:stretch>
        </p:blipFill>
        <p:spPr>
          <a:xfrm>
            <a:off x="9885752" y="3789040"/>
            <a:ext cx="1613128" cy="1512168"/>
          </a:xfrm>
          <a:prstGeom prst="rect">
            <a:avLst/>
          </a:prstGeom>
        </p:spPr>
      </p:pic>
      <p:sp>
        <p:nvSpPr>
          <p:cNvPr id="8" name="矩形 7"/>
          <p:cNvSpPr/>
          <p:nvPr/>
        </p:nvSpPr>
        <p:spPr>
          <a:xfrm>
            <a:off x="828549" y="5406981"/>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7</a:t>
            </a:r>
            <a:r>
              <a:rPr lang="zh-CN" altLang="zh-CN" sz="2400" b="0">
                <a:solidFill>
                  <a:srgbClr val="000000"/>
                </a:solidFill>
                <a:cs typeface="Times New Roman" panose="02020603050405020304" pitchFamily="18" charset="0"/>
              </a:rPr>
              <a:t>题）</a:t>
            </a:r>
            <a:endParaRPr lang="zh-CN" altLang="en-US" sz="2400" b="0"/>
          </a:p>
        </p:txBody>
      </p:sp>
      <p:sp>
        <p:nvSpPr>
          <p:cNvPr id="9" name="矩形 8"/>
          <p:cNvSpPr/>
          <p:nvPr/>
        </p:nvSpPr>
        <p:spPr>
          <a:xfrm>
            <a:off x="3502918" y="5406981"/>
            <a:ext cx="7704856" cy="347211"/>
          </a:xfrm>
          <a:prstGeom prst="rect">
            <a:avLst/>
          </a:prstGeom>
        </p:spPr>
        <p:txBody>
          <a:bodyPr wrap="square">
            <a:spAutoFit/>
          </a:bodyPr>
          <a:lstStyle/>
          <a:p>
            <a:pPr>
              <a:lnSpc>
                <a:spcPts val="1935"/>
              </a:lnSpc>
              <a:spcAft>
                <a:spcPts val="0"/>
              </a:spcAft>
            </a:pPr>
            <a:r>
              <a:rPr lang="en-US" altLang="zh-CN" sz="2400" b="0">
                <a:solidFill>
                  <a:srgbClr val="000000"/>
                </a:solidFill>
                <a:cs typeface="Times New Roman" panose="02020603050405020304" pitchFamily="18" charset="0"/>
              </a:rPr>
              <a:t>A                             B                            C                           D</a:t>
            </a:r>
            <a:endParaRPr lang="zh-CN" altLang="zh-CN" sz="2400" b="0">
              <a:solidFill>
                <a:srgbClr val="000000"/>
              </a:solidFill>
              <a:cs typeface="Times New Roman" panose="02020603050405020304" pitchFamily="18" charset="0"/>
            </a:endParaRPr>
          </a:p>
        </p:txBody>
      </p:sp>
      <p:sp>
        <p:nvSpPr>
          <p:cNvPr id="11" name="矩形 10"/>
          <p:cNvSpPr/>
          <p:nvPr/>
        </p:nvSpPr>
        <p:spPr>
          <a:xfrm>
            <a:off x="9866210" y="3059110"/>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因为温度与时间不是线性关系，而图</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体现的是温度与时间是线性关系，故</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错误；在热传递过程中，两物体温度差越大，热传递进行得越快，高温物体温度下降得越快，低温物体温度升高得越快，而图</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中没体现这一点，故</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错误；图</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中体现的是温度高时热传递进行得慢，温度低时进行得快，即温度高时温度变化得慢，温度低时温度变化得快，故</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错误；图</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体现出了在热传递过程中两物体温度差越大热传递进行得越快，高温物体温度下降得越快，低温物体温度升高得越快，故</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D.</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hh21a.jpg" descr="id:2147488725;FounderCES"/>
          <p:cNvPicPr/>
          <p:nvPr/>
        </p:nvPicPr>
        <p:blipFill>
          <a:blip r:embed="rId2"/>
          <a:stretch>
            <a:fillRect/>
          </a:stretch>
        </p:blipFill>
        <p:spPr>
          <a:xfrm>
            <a:off x="1635264" y="4219317"/>
            <a:ext cx="1616493" cy="1523385"/>
          </a:xfrm>
          <a:prstGeom prst="rect">
            <a:avLst/>
          </a:prstGeom>
        </p:spPr>
      </p:pic>
      <p:pic>
        <p:nvPicPr>
          <p:cNvPr id="6" name="hh21b.jpg" descr="id:2147488732;FounderCES"/>
          <p:cNvPicPr/>
          <p:nvPr/>
        </p:nvPicPr>
        <p:blipFill>
          <a:blip r:embed="rId3"/>
          <a:stretch>
            <a:fillRect/>
          </a:stretch>
        </p:blipFill>
        <p:spPr>
          <a:xfrm>
            <a:off x="3939520" y="4247780"/>
            <a:ext cx="1780275" cy="1512168"/>
          </a:xfrm>
          <a:prstGeom prst="rect">
            <a:avLst/>
          </a:prstGeom>
        </p:spPr>
      </p:pic>
      <p:pic>
        <p:nvPicPr>
          <p:cNvPr id="7" name="hh21c.jpg" descr="id:2147488739;FounderCES"/>
          <p:cNvPicPr/>
          <p:nvPr/>
        </p:nvPicPr>
        <p:blipFill>
          <a:blip r:embed="rId4"/>
          <a:stretch>
            <a:fillRect/>
          </a:stretch>
        </p:blipFill>
        <p:spPr>
          <a:xfrm>
            <a:off x="6243776" y="4260268"/>
            <a:ext cx="1613128" cy="1512168"/>
          </a:xfrm>
          <a:prstGeom prst="rect">
            <a:avLst/>
          </a:prstGeom>
        </p:spPr>
      </p:pic>
      <p:pic>
        <p:nvPicPr>
          <p:cNvPr id="8" name="hh21d.jpg" descr="id:2147488746;FounderCES"/>
          <p:cNvPicPr/>
          <p:nvPr/>
        </p:nvPicPr>
        <p:blipFill>
          <a:blip r:embed="rId5"/>
          <a:stretch>
            <a:fillRect/>
          </a:stretch>
        </p:blipFill>
        <p:spPr>
          <a:xfrm>
            <a:off x="8594162" y="4291325"/>
            <a:ext cx="1613128" cy="1512168"/>
          </a:xfrm>
          <a:prstGeom prst="rect">
            <a:avLst/>
          </a:prstGeom>
        </p:spPr>
      </p:pic>
      <p:sp>
        <p:nvSpPr>
          <p:cNvPr id="9" name="矩形 8"/>
          <p:cNvSpPr/>
          <p:nvPr/>
        </p:nvSpPr>
        <p:spPr>
          <a:xfrm>
            <a:off x="2211328" y="5909266"/>
            <a:ext cx="7704856" cy="347211"/>
          </a:xfrm>
          <a:prstGeom prst="rect">
            <a:avLst/>
          </a:prstGeom>
        </p:spPr>
        <p:txBody>
          <a:bodyPr wrap="square">
            <a:spAutoFit/>
          </a:bodyPr>
          <a:lstStyle/>
          <a:p>
            <a:pPr>
              <a:lnSpc>
                <a:spcPts val="1935"/>
              </a:lnSpc>
              <a:spcAft>
                <a:spcPts val="0"/>
              </a:spcAft>
            </a:pPr>
            <a:r>
              <a:rPr lang="en-US" altLang="zh-CN" sz="2400" b="0">
                <a:solidFill>
                  <a:srgbClr val="000000"/>
                </a:solidFill>
                <a:cs typeface="Times New Roman" panose="02020603050405020304" pitchFamily="18" charset="0"/>
              </a:rPr>
              <a:t>A                             B                            C                           D</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88286" y="822540"/>
            <a:ext cx="11485848" cy="5932393"/>
          </a:xfrm>
        </p:spPr>
        <p:txBody>
          <a:bodyPr/>
          <a:lstStyle/>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南京鼓楼区一模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）如图所示，规格相同的甲、乙两容器中分别装有</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kg</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kg</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的水，并用不同的加热器加热，不计热损失，得到如图丙所示的水温与加热时间的关系图像，下列说法正确的是（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甲、乙两容器中水每分钟吸收相同热量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甲、乙两容器中的水的内能是通过做功的方式来增加的</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加热相同时间</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甲、乙两容器中的水升高的温度之比为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将甲、乙两容器中水从</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加热至沸腾所需要的时间之比为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8.jpg" descr="id:2147488753;FounderCES"/>
          <p:cNvPicPr/>
          <p:nvPr/>
        </p:nvPicPr>
        <p:blipFill>
          <a:blip r:embed="rId2"/>
          <a:stretch>
            <a:fillRect/>
          </a:stretch>
        </p:blipFill>
        <p:spPr>
          <a:xfrm>
            <a:off x="2278782" y="2599408"/>
            <a:ext cx="1368152" cy="1106129"/>
          </a:xfrm>
          <a:prstGeom prst="rect">
            <a:avLst/>
          </a:prstGeom>
        </p:spPr>
      </p:pic>
      <p:pic>
        <p:nvPicPr>
          <p:cNvPr id="5" name="gyc509.jpg" descr="id:2147488760;FounderCES"/>
          <p:cNvPicPr/>
          <p:nvPr/>
        </p:nvPicPr>
        <p:blipFill>
          <a:blip r:embed="rId3"/>
          <a:stretch>
            <a:fillRect/>
          </a:stretch>
        </p:blipFill>
        <p:spPr>
          <a:xfrm>
            <a:off x="4439022" y="2597001"/>
            <a:ext cx="1472422" cy="1188206"/>
          </a:xfrm>
          <a:prstGeom prst="rect">
            <a:avLst/>
          </a:prstGeom>
        </p:spPr>
      </p:pic>
      <p:pic>
        <p:nvPicPr>
          <p:cNvPr id="6" name="gyc510.jpg" descr="id:2147488767;FounderCES"/>
          <p:cNvPicPr/>
          <p:nvPr/>
        </p:nvPicPr>
        <p:blipFill>
          <a:blip r:embed="rId4"/>
          <a:stretch>
            <a:fillRect/>
          </a:stretch>
        </p:blipFill>
        <p:spPr>
          <a:xfrm>
            <a:off x="6887294" y="2276872"/>
            <a:ext cx="2664296" cy="1865741"/>
          </a:xfrm>
          <a:prstGeom prst="rect">
            <a:avLst/>
          </a:prstGeom>
        </p:spPr>
      </p:pic>
      <p:sp>
        <p:nvSpPr>
          <p:cNvPr id="7" name="矩形 6"/>
          <p:cNvSpPr/>
          <p:nvPr/>
        </p:nvSpPr>
        <p:spPr>
          <a:xfrm>
            <a:off x="3070870" y="3895552"/>
            <a:ext cx="6092825" cy="623248"/>
          </a:xfrm>
          <a:prstGeom prst="rect">
            <a:avLst/>
          </a:prstGeom>
        </p:spPr>
        <p:txBody>
          <a:bodyPr>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丙</a:t>
            </a:r>
            <a:endParaRPr lang="zh-CN" altLang="zh-CN" sz="2300" b="0">
              <a:solidFill>
                <a:srgbClr val="000000"/>
              </a:solidFill>
              <a:cs typeface="Times New Roman" panose="02020603050405020304" pitchFamily="18" charset="0"/>
            </a:endParaRPr>
          </a:p>
        </p:txBody>
      </p:sp>
      <p:sp>
        <p:nvSpPr>
          <p:cNvPr id="8" name="矩形 7"/>
          <p:cNvSpPr/>
          <p:nvPr/>
        </p:nvSpPr>
        <p:spPr>
          <a:xfrm>
            <a:off x="5841894" y="4177720"/>
            <a:ext cx="1511952" cy="556050"/>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8</a:t>
            </a:r>
            <a:r>
              <a:rPr lang="zh-CN" altLang="zh-CN" sz="2300" b="0">
                <a:solidFill>
                  <a:srgbClr val="000000"/>
                </a:solidFill>
                <a:cs typeface="Times New Roman" panose="02020603050405020304" pitchFamily="18" charset="0"/>
              </a:rPr>
              <a:t>题）</a:t>
            </a:r>
          </a:p>
        </p:txBody>
      </p:sp>
      <p:sp>
        <p:nvSpPr>
          <p:cNvPr id="9" name="矩形 8"/>
          <p:cNvSpPr/>
          <p:nvPr/>
        </p:nvSpPr>
        <p:spPr>
          <a:xfrm>
            <a:off x="4127940" y="1980048"/>
            <a:ext cx="407484" cy="461665"/>
          </a:xfrm>
          <a:prstGeom prst="rect">
            <a:avLst/>
          </a:prstGeom>
        </p:spPr>
        <p:txBody>
          <a:bodyPr wrap="none">
            <a:spAutoFit/>
          </a:bodyPr>
          <a:lstStyle/>
          <a:p>
            <a:r>
              <a:rPr lang="en-US" altLang="zh-CN" sz="2300"/>
              <a:t>D</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89894"/>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由题图丙可知，水的温度从</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升高到</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时，甲的加热时间为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，则甲容器中的水吸收的热量</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甲吸</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kg</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2.52</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，甲容器中的水每分钟吸收热量为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甲吸</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2.52</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1.26</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；由题图丙可知，水的温度从</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升高到</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时，乙的加热时间为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min</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，则乙容器中的水吸收热量</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乙吸</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 kg</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3.36</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589894"/>
              </a:xfrm>
              <a:blipFill rotWithShape="1">
                <a:blip r:embed="rId2"/>
                <a:stretch>
                  <a:fillRect l="-2" t="-18" r="1" b="7"/>
                </a:stretch>
              </a:blipFill>
            </p:spPr>
            <p:txBody>
              <a:bodyPr/>
              <a:lstStyle/>
              <a:p>
                <a:r>
                  <a:rPr lang="zh-CN" altLang="en-US">
                    <a:noFill/>
                  </a:rPr>
                  <a:t> </a:t>
                </a:r>
              </a:p>
            </p:txBody>
          </p:sp>
        </mc:Fallback>
      </mc:AlternateContent>
      <p:pic>
        <p:nvPicPr>
          <p:cNvPr id="3" name="gyc508.jpg" descr="id:2147488753;FounderCES"/>
          <p:cNvPicPr/>
          <p:nvPr/>
        </p:nvPicPr>
        <p:blipFill>
          <a:blip r:embed="rId3"/>
          <a:stretch>
            <a:fillRect/>
          </a:stretch>
        </p:blipFill>
        <p:spPr>
          <a:xfrm>
            <a:off x="2278782" y="4471616"/>
            <a:ext cx="1368152" cy="1106129"/>
          </a:xfrm>
          <a:prstGeom prst="rect">
            <a:avLst/>
          </a:prstGeom>
        </p:spPr>
      </p:pic>
      <p:pic>
        <p:nvPicPr>
          <p:cNvPr id="4" name="gyc509.jpg" descr="id:2147488760;FounderCES"/>
          <p:cNvPicPr/>
          <p:nvPr/>
        </p:nvPicPr>
        <p:blipFill>
          <a:blip r:embed="rId4"/>
          <a:stretch>
            <a:fillRect/>
          </a:stretch>
        </p:blipFill>
        <p:spPr>
          <a:xfrm>
            <a:off x="4439022" y="4469209"/>
            <a:ext cx="1472422" cy="1188206"/>
          </a:xfrm>
          <a:prstGeom prst="rect">
            <a:avLst/>
          </a:prstGeom>
        </p:spPr>
      </p:pic>
      <p:pic>
        <p:nvPicPr>
          <p:cNvPr id="5" name="gyc510.jpg" descr="id:2147488767;FounderCES"/>
          <p:cNvPicPr/>
          <p:nvPr/>
        </p:nvPicPr>
        <p:blipFill>
          <a:blip r:embed="rId5"/>
          <a:stretch>
            <a:fillRect/>
          </a:stretch>
        </p:blipFill>
        <p:spPr>
          <a:xfrm>
            <a:off x="6887294" y="4149080"/>
            <a:ext cx="2664296" cy="1865741"/>
          </a:xfrm>
          <a:prstGeom prst="rect">
            <a:avLst/>
          </a:prstGeom>
        </p:spPr>
      </p:pic>
      <p:sp>
        <p:nvSpPr>
          <p:cNvPr id="6" name="矩形 5"/>
          <p:cNvSpPr/>
          <p:nvPr/>
        </p:nvSpPr>
        <p:spPr>
          <a:xfrm>
            <a:off x="3070870" y="5767760"/>
            <a:ext cx="6092825" cy="623248"/>
          </a:xfrm>
          <a:prstGeom prst="rect">
            <a:avLst/>
          </a:prstGeom>
        </p:spPr>
        <p:txBody>
          <a:bodyPr>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丙</a:t>
            </a:r>
            <a:endParaRPr lang="zh-CN" altLang="zh-CN" sz="2300" b="0">
              <a:solidFill>
                <a:srgbClr val="000000"/>
              </a:solidFill>
              <a:cs typeface="Times New Roman" panose="02020603050405020304" pitchFamily="18" charset="0"/>
            </a:endParaRPr>
          </a:p>
        </p:txBody>
      </p:sp>
      <p:sp>
        <p:nvSpPr>
          <p:cNvPr id="7" name="矩形 6"/>
          <p:cNvSpPr/>
          <p:nvPr/>
        </p:nvSpPr>
        <p:spPr>
          <a:xfrm>
            <a:off x="5841894" y="6049928"/>
            <a:ext cx="1511952" cy="556050"/>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8</a:t>
            </a:r>
            <a:r>
              <a:rPr lang="zh-CN" altLang="zh-CN" sz="2300" b="0">
                <a:solidFill>
                  <a:srgbClr val="000000"/>
                </a:solidFill>
                <a:cs typeface="Times New Roman" panose="02020603050405020304" pitchFamily="18" charset="0"/>
              </a:rPr>
              <a:t>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38460"/>
              </a:xfrm>
            </p:spPr>
            <p:txBody>
              <a:bodyPr/>
              <a:lstStyle/>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乙容器中的水每分钟吸收热量为</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乙吸</a:t>
                </a:r>
                <a:r>
                  <a:rPr lang="zh-CN" altLang="zh-CN">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3.36</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5</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1.12</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5</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zh-CN" altLang="zh-CN">
                    <a:latin typeface="Times New Roman" panose="02020603050405020304" pitchFamily="18" charset="0"/>
                    <a:ea typeface="宋体" panose="02010600030101010101" pitchFamily="2" charset="-122"/>
                    <a:cs typeface="Times New Roman" panose="02020603050405020304" pitchFamily="18" charset="0"/>
                  </a:rPr>
                  <a:t>；由于不计热损失，所以两加热器每分钟放出的热量与水每分钟吸收的热量相同，则加热器每分钟放出的热量之比为</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1.26</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5</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1.12</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5</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9</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8</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错误；甲、乙两容器中水的内能是通过热传递的方式来增加的，</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错误；根据</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可知相同时间内，加热器放出的热量之比为</a:t>
                </a:r>
                <a:r>
                  <a:rPr lang="en-US" altLang="zh-CN">
                    <a:latin typeface="Times New Roman" panose="02020603050405020304" pitchFamily="18" charset="0"/>
                    <a:ea typeface="宋体" panose="02010600030101010101" pitchFamily="2" charset="-122"/>
                    <a:cs typeface="Times New Roman" panose="02020603050405020304" pitchFamily="18" charset="0"/>
                  </a:rPr>
                  <a:t>9</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8</a:t>
                </a:r>
                <a:r>
                  <a:rPr lang="zh-CN"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038460"/>
              </a:xfrm>
              <a:blipFill rotWithShape="1">
                <a:blip r:embed="rId2"/>
                <a:stretch>
                  <a:fillRect l="-2" t="-1024" r="1" b="20"/>
                </a:stretch>
              </a:blipFill>
            </p:spPr>
            <p:txBody>
              <a:bodyPr/>
              <a:lstStyle/>
              <a:p>
                <a:r>
                  <a:rPr lang="zh-CN" altLang="en-US">
                    <a:noFill/>
                  </a:rPr>
                  <a:t> </a:t>
                </a:r>
              </a:p>
            </p:txBody>
          </p:sp>
        </mc:Fallback>
      </mc:AlternateContent>
      <p:pic>
        <p:nvPicPr>
          <p:cNvPr id="3" name="gyc508.jpg" descr="id:2147488753;FounderCES"/>
          <p:cNvPicPr/>
          <p:nvPr/>
        </p:nvPicPr>
        <p:blipFill>
          <a:blip r:embed="rId3"/>
          <a:stretch>
            <a:fillRect/>
          </a:stretch>
        </p:blipFill>
        <p:spPr>
          <a:xfrm>
            <a:off x="2278782" y="4003786"/>
            <a:ext cx="1368152" cy="1106129"/>
          </a:xfrm>
          <a:prstGeom prst="rect">
            <a:avLst/>
          </a:prstGeom>
        </p:spPr>
      </p:pic>
      <p:pic>
        <p:nvPicPr>
          <p:cNvPr id="4" name="gyc509.jpg" descr="id:2147488760;FounderCES"/>
          <p:cNvPicPr/>
          <p:nvPr/>
        </p:nvPicPr>
        <p:blipFill>
          <a:blip r:embed="rId4"/>
          <a:stretch>
            <a:fillRect/>
          </a:stretch>
        </p:blipFill>
        <p:spPr>
          <a:xfrm>
            <a:off x="4439022" y="4001379"/>
            <a:ext cx="1472422" cy="1188206"/>
          </a:xfrm>
          <a:prstGeom prst="rect">
            <a:avLst/>
          </a:prstGeom>
        </p:spPr>
      </p:pic>
      <p:pic>
        <p:nvPicPr>
          <p:cNvPr id="5" name="gyc510.jpg" descr="id:2147488767;FounderCES"/>
          <p:cNvPicPr/>
          <p:nvPr/>
        </p:nvPicPr>
        <p:blipFill>
          <a:blip r:embed="rId5"/>
          <a:stretch>
            <a:fillRect/>
          </a:stretch>
        </p:blipFill>
        <p:spPr>
          <a:xfrm>
            <a:off x="6887294" y="3681250"/>
            <a:ext cx="2664296" cy="1865741"/>
          </a:xfrm>
          <a:prstGeom prst="rect">
            <a:avLst/>
          </a:prstGeom>
        </p:spPr>
      </p:pic>
      <p:sp>
        <p:nvSpPr>
          <p:cNvPr id="6" name="矩形 5"/>
          <p:cNvSpPr/>
          <p:nvPr/>
        </p:nvSpPr>
        <p:spPr>
          <a:xfrm>
            <a:off x="3070870" y="5299930"/>
            <a:ext cx="6092825" cy="623248"/>
          </a:xfrm>
          <a:prstGeom prst="rect">
            <a:avLst/>
          </a:prstGeom>
        </p:spPr>
        <p:txBody>
          <a:bodyPr>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丙</a:t>
            </a:r>
            <a:endParaRPr lang="zh-CN" altLang="zh-CN" sz="2300" b="0">
              <a:solidFill>
                <a:srgbClr val="000000"/>
              </a:solidFill>
              <a:cs typeface="Times New Roman" panose="02020603050405020304" pitchFamily="18" charset="0"/>
            </a:endParaRPr>
          </a:p>
        </p:txBody>
      </p:sp>
      <p:sp>
        <p:nvSpPr>
          <p:cNvPr id="7" name="矩形 6"/>
          <p:cNvSpPr/>
          <p:nvPr/>
        </p:nvSpPr>
        <p:spPr>
          <a:xfrm>
            <a:off x="5841894" y="5582098"/>
            <a:ext cx="1511952" cy="556050"/>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8</a:t>
            </a:r>
            <a:r>
              <a:rPr lang="zh-CN" altLang="zh-CN" sz="2300" b="0">
                <a:solidFill>
                  <a:srgbClr val="000000"/>
                </a:solidFill>
                <a:cs typeface="Times New Roman" panose="02020603050405020304" pitchFamily="18" charset="0"/>
              </a:rPr>
              <a:t>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67744"/>
                <a:ext cx="11485848" cy="3972560"/>
              </a:xfrm>
            </p:spPr>
            <p:txBody>
              <a:bodyPr/>
              <a:lstStyle/>
              <a:p>
                <a:pPr lvl="0" algn="dist" hangingPunct="0">
                  <a:lnSpc>
                    <a:spcPct val="100000"/>
                  </a:lnSpc>
                  <a:spcAft>
                    <a:spcPts val="0"/>
                  </a:spcAft>
                </a:pP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则相同时间内，两杯水吸收的热量之比为</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prstClr val="black"/>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dirty="0" err="1">
                    <a:solidFill>
                      <a:prstClr val="black"/>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prstClr val="black"/>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吸</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𝑐𝑚</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可得两杯水升高的温度之比为</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sty m:val="p"/>
                          </m:rPr>
                          <a:rPr lang="en-US" altLang="zh-CN" b="0" i="0">
                            <a:solidFill>
                              <a:prstClr val="black"/>
                            </a:solidFill>
                            <a:latin typeface="Cambria Math" panose="02040503050406030204" pitchFamily="18" charset="0"/>
                            <a:ea typeface="宋体" panose="02010600030101010101" pitchFamily="2" charset="-122"/>
                            <a:cs typeface="Times New Roman" panose="02020603050405020304" pitchFamily="18" charset="0"/>
                          </a:rPr>
                          <m:t>Δ</m:t>
                        </m:r>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𝑡</m:t>
                            </m:r>
                          </m:e>
                          <m:sub>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sym typeface="+mn-ea"/>
                              </a:rPr>
                              <m:t>甲</m:t>
                            </m:r>
                          </m:sub>
                        </m:sSub>
                      </m:num>
                      <m:den>
                        <m:r>
                          <m:rPr>
                            <m:sty m:val="p"/>
                          </m:rPr>
                          <a:rPr lang="en-US" altLang="zh-CN" b="0" i="0">
                            <a:solidFill>
                              <a:prstClr val="black"/>
                            </a:solidFill>
                            <a:latin typeface="Cambria Math" panose="02040503050406030204" pitchFamily="18" charset="0"/>
                            <a:ea typeface="宋体" panose="02010600030101010101" pitchFamily="2" charset="-122"/>
                            <a:cs typeface="Times New Roman" panose="02020603050405020304" pitchFamily="18" charset="0"/>
                          </a:rPr>
                          <m:t>Δ</m:t>
                        </m:r>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𝑡</m:t>
                            </m:r>
                          </m:e>
                          <m:sub>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sym typeface="+mn-ea"/>
                              </a:rPr>
                              <m:t>乙</m:t>
                            </m:r>
                          </m:sub>
                        </m:sSub>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吸</m:t>
                            </m:r>
                            <m:r>
                              <m:rPr>
                                <m:nor/>
                              </m:rPr>
                              <a:rPr lang="en-US"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1</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𝑐</m:t>
                            </m:r>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1</m:t>
                                </m:r>
                              </m:sub>
                            </m:sSub>
                          </m:den>
                        </m:f>
                      </m:num>
                      <m:den>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吸</m:t>
                            </m:r>
                            <m:r>
                              <m:rPr>
                                <m:nor/>
                              </m:rPr>
                              <a:rPr lang="en-US" altLang="zh-CN" i="0" baseline="-25000"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m:t>2</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𝑐</m:t>
                            </m:r>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2</m:t>
                                </m:r>
                              </m:sub>
                            </m:sSub>
                          </m:den>
                        </m:f>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吸</m:t>
                        </m:r>
                        <m:r>
                          <m:rPr>
                            <m:nor/>
                          </m:rPr>
                          <a:rPr lang="en-US"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1</m:t>
                        </m:r>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2</m:t>
                            </m:r>
                          </m:sub>
                        </m:sSub>
                      </m:num>
                      <m:den>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吸</m:t>
                        </m:r>
                        <m:r>
                          <m:rPr>
                            <m:nor/>
                          </m:rPr>
                          <a:rPr lang="en-US"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2</m:t>
                        </m:r>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9</m:t>
                        </m:r>
                        <m: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kg</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8</m:t>
                        </m:r>
                        <m: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3</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错误；根据</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）可得，甲、乙两容器中的水从</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prstClr val="black"/>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加热至沸腾所需热量之比：</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Cambria Math" panose="02040503050406030204" pitchFamily="18" charset="0"/>
                            <a:ea typeface="宋体" panose="02010600030101010101" pitchFamily="2" charset="-122"/>
                            <a:cs typeface="Times New Roman" panose="02020603050405020304" pitchFamily="18" charset="0"/>
                          </a:rPr>
                          <m:t>甲吸</m:t>
                        </m:r>
                        <m:r>
                          <m:rPr>
                            <m:nor/>
                          </m:rPr>
                          <a:rPr lang="en-US" altLang="zh-CN" i="1">
                            <a:solidFill>
                              <a:prstClr val="black"/>
                            </a:solidFill>
                            <a:latin typeface="+mj-lt"/>
                            <a:ea typeface="宋体" panose="02010600030101010101" pitchFamily="2" charset="-122"/>
                            <a:cs typeface="Times New Roman" panose="02020603050405020304" pitchFamily="18" charset="0"/>
                          </a:rPr>
                          <m:t>′</m:t>
                        </m:r>
                      </m:num>
                      <m:den>
                        <m:r>
                          <m:rPr>
                            <m:nor/>
                          </m:rPr>
                          <a:rPr lang="en-US" altLang="zh-CN" i="1" smtClean="0">
                            <a:solidFill>
                              <a:prstClr val="black"/>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Cambria Math" panose="02040503050406030204" pitchFamily="18" charset="0"/>
                            <a:ea typeface="宋体" panose="02010600030101010101" pitchFamily="2" charset="-122"/>
                            <a:cs typeface="Times New Roman" panose="02020603050405020304" pitchFamily="18" charset="0"/>
                          </a:rPr>
                          <m:t>乙吸</m:t>
                        </m:r>
                        <m:r>
                          <m:rPr>
                            <m:nor/>
                          </m:rPr>
                          <a:rPr lang="en-US" altLang="zh-CN" i="1">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a:solidFill>
                              <a:prstClr val="black"/>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𝑐</m:t>
                        </m:r>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1</m:t>
                            </m:r>
                          </m:sub>
                        </m:sSub>
                        <m:r>
                          <m:rPr>
                            <m:sty m:val="p"/>
                          </m:rPr>
                          <a:rPr lang="en-US" altLang="zh-CN" b="0" i="0">
                            <a:solidFill>
                              <a:prstClr val="black"/>
                            </a:solidFill>
                            <a:latin typeface="Cambria Math" panose="02040503050406030204" pitchFamily="18" charset="0"/>
                            <a:ea typeface="宋体" panose="02010600030101010101" pitchFamily="2" charset="-122"/>
                            <a:cs typeface="Times New Roman" panose="02020603050405020304" pitchFamily="18" charset="0"/>
                          </a:rPr>
                          <m:t>Δ</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𝑡</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𝑐</m:t>
                        </m:r>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2</m:t>
                            </m:r>
                          </m:sub>
                        </m:sSub>
                        <m:r>
                          <m:rPr>
                            <m:sty m:val="p"/>
                          </m:rPr>
                          <a:rPr lang="en-US" altLang="zh-CN" b="0" i="0">
                            <a:solidFill>
                              <a:prstClr val="black"/>
                            </a:solidFill>
                            <a:latin typeface="Cambria Math" panose="02040503050406030204" pitchFamily="18" charset="0"/>
                            <a:ea typeface="宋体" panose="02010600030101010101" pitchFamily="2" charset="-122"/>
                            <a:cs typeface="Times New Roman" panose="02020603050405020304" pitchFamily="18" charset="0"/>
                          </a:rPr>
                          <m:t>Δ</m:t>
                        </m:r>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kg</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a:solidFill>
                              <a:prstClr val="black"/>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3</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；甲、乙两容器中的水加热至沸腾所用时间之比为</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Cambria Math" panose="02040503050406030204" pitchFamily="18" charset="0"/>
                            <a:ea typeface="宋体" panose="02010600030101010101" pitchFamily="2" charset="-122"/>
                            <a:cs typeface="Times New Roman" panose="02020603050405020304" pitchFamily="18" charset="0"/>
                          </a:rPr>
                          <m:t>甲吸</m:t>
                        </m:r>
                        <m:r>
                          <m:rPr>
                            <m:nor/>
                          </m:rPr>
                          <a:rPr lang="en-US" altLang="zh-CN" i="1">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i="1">
                            <a:solidFill>
                              <a:prstClr val="black"/>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sym typeface="+mn-ea"/>
                          </a:rPr>
                          <m:t>放</m:t>
                        </m:r>
                        <m:r>
                          <m:rPr>
                            <m:nor/>
                          </m:rPr>
                          <a:rPr lang="en-US" altLang="zh-CN" i="0" baseline="-25000" smtClean="0">
                            <a:solidFill>
                              <a:prstClr val="black"/>
                            </a:solidFill>
                            <a:latin typeface="Cambria Math" panose="02040503050406030204" pitchFamily="18" charset="0"/>
                            <a:ea typeface="宋体" panose="02010600030101010101" pitchFamily="2" charset="-122"/>
                            <a:cs typeface="Times New Roman" panose="02020603050405020304" pitchFamily="18" charset="0"/>
                          </a:rPr>
                          <m:t>1</m:t>
                        </m:r>
                        <m:r>
                          <m:rPr>
                            <m:nor/>
                          </m:rPr>
                          <a:rPr lang="zh-CN" altLang="zh-CN">
                            <a:solidFill>
                              <a:prstClr val="black"/>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dirty="0">
                    <a:solidFill>
                      <a:prstClr val="black"/>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Cambria Math" panose="02040503050406030204" pitchFamily="18" charset="0"/>
                            <a:ea typeface="宋体" panose="02010600030101010101" pitchFamily="2" charset="-122"/>
                            <a:cs typeface="Times New Roman" panose="02020603050405020304" pitchFamily="18" charset="0"/>
                          </a:rPr>
                          <m:t>乙吸</m:t>
                        </m:r>
                        <m:r>
                          <m:rPr>
                            <m:nor/>
                          </m:rPr>
                          <a:rPr lang="en-US" altLang="zh-CN" i="1">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a:solidFill>
                              <a:prstClr val="black"/>
                            </a:solidFill>
                            <a:latin typeface="Cambria Math" panose="02040503050406030204" pitchFamily="18" charset="0"/>
                            <a:ea typeface="宋体" panose="02010600030101010101" pitchFamily="2" charset="-122"/>
                            <a:cs typeface="Times New Roman" panose="02020603050405020304" pitchFamily="18" charset="0"/>
                          </a:rPr>
                          <m:t>　</m:t>
                        </m:r>
                      </m:num>
                      <m:den>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sym typeface="+mn-ea"/>
                          </a:rPr>
                          <m:t>放</m:t>
                        </m:r>
                        <m:r>
                          <m:rPr>
                            <m:nor/>
                          </m:rPr>
                          <a:rPr lang="en-US"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m:t>2</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prstClr val="black"/>
                            </a:solidFill>
                            <a:latin typeface="Cambria Math" panose="02040503050406030204" pitchFamily="18" charset="0"/>
                            <a:ea typeface="宋体" panose="02010600030101010101" pitchFamily="2" charset="-122"/>
                            <a:cs typeface="Times New Roman" panose="02020603050405020304" pitchFamily="18" charset="0"/>
                          </a:rPr>
                          <m:t>甲吸</m:t>
                        </m:r>
                        <m:r>
                          <m:rPr>
                            <m:nor/>
                          </m:rPr>
                          <a:rPr lang="en-US" altLang="zh-CN" i="1">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a:solidFill>
                              <a:prstClr val="black"/>
                            </a:solidFill>
                            <a:latin typeface="Cambria Math" panose="02040503050406030204" pitchFamily="18" charset="0"/>
                            <a:ea typeface="宋体" panose="02010600030101010101" pitchFamily="2" charset="-122"/>
                            <a:cs typeface="Times New Roman" panose="02020603050405020304" pitchFamily="18" charset="0"/>
                          </a:rPr>
                          <m:t>　</m:t>
                        </m:r>
                      </m:num>
                      <m:den>
                        <m:r>
                          <m:rPr>
                            <m:nor/>
                          </m:rPr>
                          <a:rPr lang="en-US" altLang="zh-CN" i="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smtClean="0">
                            <a:solidFill>
                              <a:prstClr val="black"/>
                            </a:solidFill>
                            <a:latin typeface="Cambria Math" panose="02040503050406030204" pitchFamily="18" charset="0"/>
                            <a:ea typeface="宋体" panose="02010600030101010101" pitchFamily="2" charset="-122"/>
                            <a:cs typeface="Times New Roman" panose="02020603050405020304" pitchFamily="18" charset="0"/>
                          </a:rPr>
                          <m:t>乙吸</m:t>
                        </m:r>
                        <m:r>
                          <m:rPr>
                            <m:nor/>
                          </m:rPr>
                          <a:rPr lang="en-US" altLang="zh-CN" i="1" smtClean="0">
                            <a:solidFill>
                              <a:prstClr val="black"/>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smtClean="0">
                            <a:solidFill>
                              <a:prstClr val="black"/>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dirty="0">
                    <a:solidFill>
                      <a:prstClr val="black"/>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sym typeface="+mn-ea"/>
                          </a:rPr>
                          <m:t>放</m:t>
                        </m:r>
                        <m:r>
                          <m:rPr>
                            <m:nor/>
                          </m:rPr>
                          <a:rPr lang="en-US" altLang="zh-CN" i="0" baseline="-25000"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m:t>2</m:t>
                        </m:r>
                      </m:num>
                      <m:den>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sym typeface="+mn-ea"/>
                          </a:rPr>
                          <m:t>放</m:t>
                        </m:r>
                        <m:r>
                          <m:rPr>
                            <m:nor/>
                          </m:rPr>
                          <a:rPr lang="en-US" altLang="zh-CN" i="0" baseline="-25000"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m:t>1</m:t>
                        </m:r>
                      </m:den>
                    </m:f>
                  </m:oMath>
                </a14:m>
                <a:endPar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3</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en-US" altLang="zh-CN" dirty="0">
                    <a:solidFill>
                      <a:prstClr val="black"/>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8</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9</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b="0" i="1">
                            <a:solidFill>
                              <a:prstClr val="black"/>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prstClr val="black"/>
                    </a:solidFill>
                    <a:ea typeface="宋体" panose="02010600030101010101" pitchFamily="2" charset="-122"/>
                    <a:cs typeface="Times New Roman" panose="02020603050405020304" pitchFamily="18" charset="0"/>
                  </a:rPr>
                  <a:t> </a:t>
                </a:r>
                <a:endParaRPr lang="zh-CN" altLang="zh-CN" sz="9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67744"/>
                <a:ext cx="11485848" cy="3972560"/>
              </a:xfrm>
              <a:blipFill rotWithShape="1">
                <a:blip r:embed="rId2"/>
                <a:stretch>
                  <a:fillRect l="-2" t="-9" r="1" b="9"/>
                </a:stretch>
              </a:blipFill>
            </p:spPr>
            <p:txBody>
              <a:bodyPr/>
              <a:lstStyle/>
              <a:p>
                <a:r>
                  <a:rPr lang="zh-CN" altLang="en-US">
                    <a:noFill/>
                  </a:rPr>
                  <a:t> </a:t>
                </a:r>
              </a:p>
            </p:txBody>
          </p:sp>
        </mc:Fallback>
      </mc:AlternateContent>
      <p:pic>
        <p:nvPicPr>
          <p:cNvPr id="3" name="gyc508.jpg" descr="id:2147488753;FounderCES"/>
          <p:cNvPicPr/>
          <p:nvPr/>
        </p:nvPicPr>
        <p:blipFill>
          <a:blip r:embed="rId3"/>
          <a:stretch>
            <a:fillRect/>
          </a:stretch>
        </p:blipFill>
        <p:spPr>
          <a:xfrm>
            <a:off x="2278782" y="4541024"/>
            <a:ext cx="1368152" cy="1106129"/>
          </a:xfrm>
          <a:prstGeom prst="rect">
            <a:avLst/>
          </a:prstGeom>
        </p:spPr>
      </p:pic>
      <p:pic>
        <p:nvPicPr>
          <p:cNvPr id="4" name="gyc509.jpg" descr="id:2147488760;FounderCES"/>
          <p:cNvPicPr/>
          <p:nvPr/>
        </p:nvPicPr>
        <p:blipFill>
          <a:blip r:embed="rId4"/>
          <a:stretch>
            <a:fillRect/>
          </a:stretch>
        </p:blipFill>
        <p:spPr>
          <a:xfrm>
            <a:off x="4439022" y="4538617"/>
            <a:ext cx="1472422" cy="1188206"/>
          </a:xfrm>
          <a:prstGeom prst="rect">
            <a:avLst/>
          </a:prstGeom>
        </p:spPr>
      </p:pic>
      <p:pic>
        <p:nvPicPr>
          <p:cNvPr id="5" name="gyc510.jpg" descr="id:2147488767;FounderCES"/>
          <p:cNvPicPr/>
          <p:nvPr/>
        </p:nvPicPr>
        <p:blipFill>
          <a:blip r:embed="rId5"/>
          <a:stretch>
            <a:fillRect/>
          </a:stretch>
        </p:blipFill>
        <p:spPr>
          <a:xfrm>
            <a:off x="6926623" y="4199849"/>
            <a:ext cx="2664296" cy="1865741"/>
          </a:xfrm>
          <a:prstGeom prst="rect">
            <a:avLst/>
          </a:prstGeom>
        </p:spPr>
      </p:pic>
      <p:sp>
        <p:nvSpPr>
          <p:cNvPr id="6" name="矩形 5"/>
          <p:cNvSpPr/>
          <p:nvPr/>
        </p:nvSpPr>
        <p:spPr>
          <a:xfrm>
            <a:off x="3070870" y="5796224"/>
            <a:ext cx="6092825" cy="623248"/>
          </a:xfrm>
          <a:prstGeom prst="rect">
            <a:avLst/>
          </a:prstGeom>
        </p:spPr>
        <p:txBody>
          <a:bodyPr>
            <a:spAutoFit/>
          </a:bodyPr>
          <a:lstStyle/>
          <a:p>
            <a:pPr algn="just">
              <a:lnSpc>
                <a:spcPct val="150000"/>
              </a:lnSpc>
              <a:spcAft>
                <a:spcPts val="0"/>
              </a:spcAft>
              <a:tabLst>
                <a:tab pos="5941060" algn="l"/>
              </a:tabLst>
            </a:pPr>
            <a:r>
              <a:rPr lang="zh-CN" altLang="zh-CN" sz="2300" b="0" dirty="0">
                <a:solidFill>
                  <a:srgbClr val="000000"/>
                </a:solidFill>
                <a:ea typeface="楷体" panose="02010609060101010101" pitchFamily="49" charset="-122"/>
                <a:cs typeface="Times New Roman" panose="02020603050405020304" pitchFamily="18" charset="0"/>
              </a:rPr>
              <a:t>甲</a:t>
            </a:r>
            <a:r>
              <a:rPr lang="en-US" altLang="zh-CN" sz="2300" b="0" dirty="0">
                <a:solidFill>
                  <a:srgbClr val="000000"/>
                </a:solidFill>
                <a:ea typeface="楷体" panose="02010609060101010101" pitchFamily="49" charset="-122"/>
                <a:cs typeface="Times New Roman" panose="02020603050405020304" pitchFamily="18" charset="0"/>
              </a:rPr>
              <a:t>                            </a:t>
            </a:r>
            <a:r>
              <a:rPr lang="zh-CN" altLang="zh-CN" sz="2300" b="0" dirty="0">
                <a:solidFill>
                  <a:srgbClr val="000000"/>
                </a:solidFill>
                <a:ea typeface="楷体" panose="02010609060101010101" pitchFamily="49" charset="-122"/>
                <a:cs typeface="Times New Roman" panose="02020603050405020304" pitchFamily="18" charset="0"/>
              </a:rPr>
              <a:t>乙</a:t>
            </a:r>
            <a:r>
              <a:rPr lang="en-US" altLang="zh-CN" sz="2300" b="0" dirty="0">
                <a:solidFill>
                  <a:srgbClr val="000000"/>
                </a:solidFill>
                <a:ea typeface="楷体" panose="02010609060101010101" pitchFamily="49" charset="-122"/>
                <a:cs typeface="Times New Roman" panose="02020603050405020304" pitchFamily="18" charset="0"/>
              </a:rPr>
              <a:t>                           </a:t>
            </a:r>
            <a:r>
              <a:rPr lang="zh-CN" altLang="zh-CN" sz="2300" b="0" dirty="0">
                <a:solidFill>
                  <a:srgbClr val="000000"/>
                </a:solidFill>
                <a:ea typeface="楷体" panose="02010609060101010101" pitchFamily="49" charset="-122"/>
                <a:cs typeface="Times New Roman" panose="02020603050405020304" pitchFamily="18" charset="0"/>
              </a:rPr>
              <a:t>丙</a:t>
            </a:r>
            <a:endParaRPr lang="zh-CN" altLang="zh-CN" sz="2300" b="0" dirty="0">
              <a:solidFill>
                <a:srgbClr val="000000"/>
              </a:solidFill>
              <a:cs typeface="Times New Roman" panose="02020603050405020304" pitchFamily="18" charset="0"/>
            </a:endParaRPr>
          </a:p>
        </p:txBody>
      </p:sp>
      <p:sp>
        <p:nvSpPr>
          <p:cNvPr id="7" name="矩形 6"/>
          <p:cNvSpPr/>
          <p:nvPr/>
        </p:nvSpPr>
        <p:spPr>
          <a:xfrm>
            <a:off x="5841894" y="6078392"/>
            <a:ext cx="1511952" cy="556050"/>
          </a:xfrm>
          <a:prstGeom prst="rect">
            <a:avLst/>
          </a:prstGeom>
        </p:spPr>
        <p:txBody>
          <a:bodyPr wrap="none">
            <a:spAutoFit/>
          </a:bodyPr>
          <a:lstStyle/>
          <a:p>
            <a:pPr algn="just">
              <a:lnSpc>
                <a:spcPct val="150000"/>
              </a:lnSpc>
              <a:spcAft>
                <a:spcPts val="0"/>
              </a:spcAft>
              <a:tabLst>
                <a:tab pos="5941060" algn="l"/>
              </a:tabLst>
            </a:pPr>
            <a:r>
              <a:rPr lang="zh-CN" altLang="zh-CN" sz="2300" b="0" dirty="0">
                <a:solidFill>
                  <a:srgbClr val="000000"/>
                </a:solidFill>
                <a:cs typeface="Times New Roman" panose="02020603050405020304" pitchFamily="18" charset="0"/>
              </a:rPr>
              <a:t>（第</a:t>
            </a:r>
            <a:r>
              <a:rPr lang="en-US" altLang="zh-CN" sz="2300" b="0" dirty="0">
                <a:solidFill>
                  <a:srgbClr val="000000"/>
                </a:solidFill>
                <a:cs typeface="Times New Roman" panose="02020603050405020304" pitchFamily="18" charset="0"/>
              </a:rPr>
              <a:t>8</a:t>
            </a:r>
            <a:r>
              <a:rPr lang="zh-CN" altLang="zh-CN" sz="2300" b="0" dirty="0">
                <a:solidFill>
                  <a:srgbClr val="000000"/>
                </a:solidFill>
                <a:cs typeface="Times New Roman" panose="02020603050405020304" pitchFamily="18" charset="0"/>
              </a:rPr>
              <a:t>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4377"/>
            <a:ext cx="11485848" cy="3901068"/>
          </a:xfrm>
          <a:solidFill>
            <a:srgbClr val="E1F4FC"/>
          </a:solidFill>
        </p:spPr>
        <p:txBody>
          <a:bodyPr/>
          <a:lstStyle/>
          <a:p>
            <a:pPr indent="1073150" hangingPunct="0">
              <a:spcAft>
                <a:spcPts val="0"/>
              </a:spcAft>
            </a:pP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本题考查了吸热公式的灵活运用</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本题需要注意是利用不同的加热器</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则相同的时间内产生的热量可能不同</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解题的关键是从图像中获取有用信息</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indent="1073150" hangingPunct="0">
              <a:spcAft>
                <a:spcPts val="0"/>
              </a:spcAft>
            </a:pP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556792"/>
            <a:ext cx="1745077" cy="464545"/>
          </a:xfrm>
          <a:prstGeom prst="rect">
            <a:avLst/>
          </a:prstGeom>
        </p:spPr>
      </p:pic>
      <p:pic>
        <p:nvPicPr>
          <p:cNvPr id="4" name="gyc508.jpg" descr="id:2147488753;FounderCES"/>
          <p:cNvPicPr/>
          <p:nvPr/>
        </p:nvPicPr>
        <p:blipFill>
          <a:blip r:embed="rId3">
            <a:clrChange>
              <a:clrFrom>
                <a:srgbClr val="FFFFFF"/>
              </a:clrFrom>
              <a:clrTo>
                <a:srgbClr val="FFFFFF">
                  <a:alpha val="0"/>
                </a:srgbClr>
              </a:clrTo>
            </a:clrChange>
          </a:blip>
          <a:stretch>
            <a:fillRect/>
          </a:stretch>
        </p:blipFill>
        <p:spPr>
          <a:xfrm>
            <a:off x="2422798" y="3211641"/>
            <a:ext cx="1368152" cy="1106129"/>
          </a:xfrm>
          <a:prstGeom prst="rect">
            <a:avLst/>
          </a:prstGeom>
        </p:spPr>
      </p:pic>
      <p:pic>
        <p:nvPicPr>
          <p:cNvPr id="5" name="gyc509.jpg" descr="id:2147488760;FounderCES"/>
          <p:cNvPicPr/>
          <p:nvPr/>
        </p:nvPicPr>
        <p:blipFill>
          <a:blip r:embed="rId4">
            <a:clrChange>
              <a:clrFrom>
                <a:srgbClr val="FFFFFF"/>
              </a:clrFrom>
              <a:clrTo>
                <a:srgbClr val="FFFFFF">
                  <a:alpha val="0"/>
                </a:srgbClr>
              </a:clrTo>
            </a:clrChange>
          </a:blip>
          <a:stretch>
            <a:fillRect/>
          </a:stretch>
        </p:blipFill>
        <p:spPr>
          <a:xfrm>
            <a:off x="4583038" y="3209234"/>
            <a:ext cx="1472422" cy="1188206"/>
          </a:xfrm>
          <a:prstGeom prst="rect">
            <a:avLst/>
          </a:prstGeom>
        </p:spPr>
      </p:pic>
      <p:pic>
        <p:nvPicPr>
          <p:cNvPr id="6" name="gyc510.jpg" descr="id:2147488767;FounderCES"/>
          <p:cNvPicPr/>
          <p:nvPr/>
        </p:nvPicPr>
        <p:blipFill>
          <a:blip r:embed="rId5">
            <a:clrChange>
              <a:clrFrom>
                <a:srgbClr val="FFFFFF"/>
              </a:clrFrom>
              <a:clrTo>
                <a:srgbClr val="FFFFFF">
                  <a:alpha val="0"/>
                </a:srgbClr>
              </a:clrTo>
            </a:clrChange>
          </a:blip>
          <a:stretch>
            <a:fillRect/>
          </a:stretch>
        </p:blipFill>
        <p:spPr>
          <a:xfrm>
            <a:off x="7031310" y="2889105"/>
            <a:ext cx="2664296" cy="1865741"/>
          </a:xfrm>
          <a:prstGeom prst="rect">
            <a:avLst/>
          </a:prstGeom>
        </p:spPr>
      </p:pic>
      <p:sp>
        <p:nvSpPr>
          <p:cNvPr id="7" name="矩形 6"/>
          <p:cNvSpPr/>
          <p:nvPr/>
        </p:nvSpPr>
        <p:spPr>
          <a:xfrm>
            <a:off x="3214886" y="4507785"/>
            <a:ext cx="6092825" cy="623248"/>
          </a:xfrm>
          <a:prstGeom prst="rect">
            <a:avLst/>
          </a:prstGeom>
        </p:spPr>
        <p:txBody>
          <a:bodyPr>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丙</a:t>
            </a:r>
            <a:endParaRPr lang="zh-CN" altLang="zh-CN" sz="2300" b="0">
              <a:solidFill>
                <a:srgbClr val="000000"/>
              </a:solidFill>
              <a:cs typeface="Times New Roman" panose="02020603050405020304" pitchFamily="18" charset="0"/>
            </a:endParaRPr>
          </a:p>
        </p:txBody>
      </p:sp>
      <p:sp>
        <p:nvSpPr>
          <p:cNvPr id="8" name="矩形 7"/>
          <p:cNvSpPr/>
          <p:nvPr/>
        </p:nvSpPr>
        <p:spPr>
          <a:xfrm>
            <a:off x="5985910" y="4817166"/>
            <a:ext cx="1511952" cy="556050"/>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8</a:t>
            </a:r>
            <a:r>
              <a:rPr lang="zh-CN" altLang="zh-CN" sz="2300" b="0">
                <a:solidFill>
                  <a:srgbClr val="000000"/>
                </a:solidFill>
                <a:cs typeface="Times New Roman" panose="02020603050405020304" pitchFamily="18" charset="0"/>
              </a:rPr>
              <a:t>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ct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dirty="0">
                <a:solidFill>
                  <a:srgbClr val="000000"/>
                </a:solidFill>
                <a:latin typeface="+mn-ea"/>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选择题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福建厦门思明区月考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）用相同的电加热器分别对质量相等的甲和乙两种液体加热（</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不计热量损失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），加热时间与温度的关系如图所示，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随着温度升高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甲液体的比热容增大</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甲和乙升高相同的温度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甲吸收热量较多</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甲的比热容与乙的比热容之比为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若乙是质量为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吸收的热量为</a:t>
            </a:r>
            <a:r>
              <a:rPr lang="en-US" altLang="zh-CN" dirty="0">
                <a:solidFill>
                  <a:srgbClr val="000000"/>
                </a:solidFill>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6.jpg" descr="id:2147488669;FounderCES"/>
          <p:cNvPicPr/>
          <p:nvPr/>
        </p:nvPicPr>
        <p:blipFill>
          <a:blip r:embed="rId2"/>
          <a:stretch>
            <a:fillRect/>
          </a:stretch>
        </p:blipFill>
        <p:spPr>
          <a:xfrm>
            <a:off x="8226455" y="3689645"/>
            <a:ext cx="3413367" cy="2114052"/>
          </a:xfrm>
          <a:prstGeom prst="rect">
            <a:avLst/>
          </a:prstGeom>
        </p:spPr>
      </p:pic>
      <p:sp>
        <p:nvSpPr>
          <p:cNvPr id="4" name="矩形 3"/>
          <p:cNvSpPr/>
          <p:nvPr/>
        </p:nvSpPr>
        <p:spPr>
          <a:xfrm>
            <a:off x="9078003" y="569097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p>
        </p:txBody>
      </p:sp>
      <p:sp>
        <p:nvSpPr>
          <p:cNvPr id="6" name="矩形 5"/>
          <p:cNvSpPr/>
          <p:nvPr/>
        </p:nvSpPr>
        <p:spPr>
          <a:xfrm>
            <a:off x="4934286" y="3609856"/>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2792239"/>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导体容易导电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是因为导体中有大量可以自由移动的电荷</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金属导体中电流方向跟自由电子定向移动方向相同</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电荷间相互作用的规律是同种电荷相互吸引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异种电荷相互排斥</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用毛皮摩擦硬橡胶棒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硬橡胶棒带了负电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是由于在摩擦过程中创造了负电荷</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917382" y="675112"/>
            <a:ext cx="407484" cy="461665"/>
          </a:xfrm>
          <a:prstGeom prst="rect">
            <a:avLst/>
          </a:prstGeom>
        </p:spPr>
        <p:txBody>
          <a:bodyPr wrap="none">
            <a:spAutoFit/>
          </a:bodyPr>
          <a:lstStyle/>
          <a:p>
            <a:r>
              <a:rPr lang="en-US" altLang="zh-CN" sz="2400"/>
              <a:t>A</a:t>
            </a:r>
            <a:endParaRPr lang="zh-CN" altLang="en-US"/>
          </a:p>
        </p:txBody>
      </p:sp>
      <p:sp>
        <p:nvSpPr>
          <p:cNvPr id="5" name="内容占位符 1"/>
          <p:cNvSpPr txBox="1"/>
          <p:nvPr/>
        </p:nvSpPr>
        <p:spPr bwMode="auto">
          <a:xfrm>
            <a:off x="360854" y="3212976"/>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导体容易导电，是因为导体中有大量可以自由移动的电荷，如金属导体，其内部存在的自由电荷就是自由电子，酸碱盐溶液内部的自由电荷是一些正、负离子，</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正确；正电荷定向移动的方向规定为电流的方向，自由电子带负电，所以金属导体中自由电子定向移动的方向与电流的方向相反，</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错误；电荷间相互作用的规律是同种电荷相互排斥，异种电荷相互吸引，</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错误；用毛皮摩擦硬橡胶棒，硬橡胶棒带了负电，是由于在摩擦过程中电子发生了转移，而不是创造了负电荷，</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江苏无锡江阴期中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）如图所示为部分物质的原子核对核外电子束缚能力强弱情况，束缚能力越弱越容易失去电子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现用丝绸摩擦橡胶棒，然后将该橡胶棒靠近轻质小球，发现它们相互排斥，下列说法中正确的是（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小球一定带负电</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小球可能带负电也可能不带电</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橡胶棒会失去电子</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丝绸和橡胶棒带的是同种电荷</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11.jpg" descr="id:2147488774;FounderCES"/>
          <p:cNvPicPr/>
          <p:nvPr/>
        </p:nvPicPr>
        <p:blipFill>
          <a:blip r:embed="rId2"/>
          <a:stretch>
            <a:fillRect/>
          </a:stretch>
        </p:blipFill>
        <p:spPr>
          <a:xfrm>
            <a:off x="6023199" y="3219757"/>
            <a:ext cx="5823504" cy="1192176"/>
          </a:xfrm>
          <a:prstGeom prst="rect">
            <a:avLst/>
          </a:prstGeom>
        </p:spPr>
      </p:pic>
      <p:sp>
        <p:nvSpPr>
          <p:cNvPr id="4" name="矩形 3"/>
          <p:cNvSpPr/>
          <p:nvPr/>
        </p:nvSpPr>
        <p:spPr>
          <a:xfrm>
            <a:off x="7967414" y="441193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
        <p:nvSpPr>
          <p:cNvPr id="6" name="矩形 5"/>
          <p:cNvSpPr/>
          <p:nvPr/>
        </p:nvSpPr>
        <p:spPr>
          <a:xfrm>
            <a:off x="7911318" y="2550934"/>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43358" y="306212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丝绸摩擦橡胶棒，橡胶棒因得到电子而带负电，然后将该橡胶棒靠近轻质小球，发现它们相互排斥，说明小球与橡胶棒带同种电荷，即小球带负电，</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错误；橡胶棒对核外电子束缚能力较强，用丝绸摩擦橡胶棒，橡胶棒因得到电子而带负电，</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错误；摩擦起电的实质是电荷（</a:t>
            </a:r>
            <a:r>
              <a:rPr lang="zh-CN" altLang="zh-CN">
                <a:latin typeface="Times New Roman" panose="02020603050405020304" pitchFamily="18" charset="0"/>
                <a:ea typeface="楷体" panose="02010609060101010101" pitchFamily="49" charset="-122"/>
                <a:cs typeface="Times New Roman" panose="02020603050405020304" pitchFamily="18" charset="0"/>
              </a:rPr>
              <a:t>电子</a:t>
            </a:r>
            <a:r>
              <a:rPr lang="zh-CN" altLang="zh-CN">
                <a:latin typeface="Times New Roman" panose="02020603050405020304" pitchFamily="18" charset="0"/>
                <a:ea typeface="宋体" panose="02010600030101010101" pitchFamily="2" charset="-122"/>
                <a:cs typeface="Times New Roman" panose="02020603050405020304" pitchFamily="18" charset="0"/>
              </a:rPr>
              <a:t>）的转移，丝绸和橡胶棒摩擦后，它们带的是异种电荷，</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A.</a:t>
            </a:r>
          </a:p>
        </p:txBody>
      </p:sp>
      <p:pic>
        <p:nvPicPr>
          <p:cNvPr id="4" name="gyc511.jpg" descr="id:2147488774;FounderCES"/>
          <p:cNvPicPr/>
          <p:nvPr/>
        </p:nvPicPr>
        <p:blipFill>
          <a:blip r:embed="rId2"/>
          <a:stretch>
            <a:fillRect/>
          </a:stretch>
        </p:blipFill>
        <p:spPr>
          <a:xfrm>
            <a:off x="6300098" y="1334940"/>
            <a:ext cx="5823504" cy="1192176"/>
          </a:xfrm>
          <a:prstGeom prst="rect">
            <a:avLst/>
          </a:prstGeom>
        </p:spPr>
      </p:pic>
      <p:sp>
        <p:nvSpPr>
          <p:cNvPr id="5" name="矩形 4"/>
          <p:cNvSpPr/>
          <p:nvPr/>
        </p:nvSpPr>
        <p:spPr>
          <a:xfrm>
            <a:off x="8244313" y="245536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
        <p:nvSpPr>
          <p:cNvPr id="2" name="文本框 1"/>
          <p:cNvSpPr txBox="1"/>
          <p:nvPr/>
        </p:nvSpPr>
        <p:spPr>
          <a:xfrm>
            <a:off x="465455" y="1229995"/>
            <a:ext cx="8677275"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小球一定带负电</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小球可能带负电也可能不带电</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摩擦过程中</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橡胶棒会失去电子</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摩擦后</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丝绸和橡胶棒带的是同种电荷</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6151"/>
            <a:ext cx="11485848" cy="2792239"/>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天津和平区期末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）如图所示的电路，下列分析正确的是（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都发光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都发光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都闭合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发光</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12.jpg" descr="id:2147488781;FounderCES"/>
          <p:cNvPicPr/>
          <p:nvPr/>
        </p:nvPicPr>
        <p:blipFill>
          <a:blip r:embed="rId2"/>
          <a:stretch>
            <a:fillRect/>
          </a:stretch>
        </p:blipFill>
        <p:spPr>
          <a:xfrm>
            <a:off x="8111430" y="1560333"/>
            <a:ext cx="2648239" cy="1878522"/>
          </a:xfrm>
          <a:prstGeom prst="rect">
            <a:avLst/>
          </a:prstGeom>
        </p:spPr>
      </p:pic>
      <p:sp>
        <p:nvSpPr>
          <p:cNvPr id="4" name="矩形 3"/>
          <p:cNvSpPr/>
          <p:nvPr/>
        </p:nvSpPr>
        <p:spPr>
          <a:xfrm>
            <a:off x="8471470" y="3305499"/>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p>
        </p:txBody>
      </p:sp>
      <p:sp>
        <p:nvSpPr>
          <p:cNvPr id="6" name="矩形 5"/>
          <p:cNvSpPr/>
          <p:nvPr/>
        </p:nvSpPr>
        <p:spPr>
          <a:xfrm>
            <a:off x="9695606" y="1079527"/>
            <a:ext cx="389850" cy="461665"/>
          </a:xfrm>
          <a:prstGeom prst="rect">
            <a:avLst/>
          </a:prstGeom>
        </p:spPr>
        <p:txBody>
          <a:bodyPr wrap="none">
            <a:spAutoFit/>
          </a:bodyPr>
          <a:lstStyle/>
          <a:p>
            <a:r>
              <a:rPr lang="en-US" altLang="zh-CN" sz="2400"/>
              <a:t>B</a:t>
            </a:r>
            <a:endParaRPr lang="zh-CN" altLang="en-US"/>
          </a:p>
        </p:txBody>
      </p:sp>
      <p:sp>
        <p:nvSpPr>
          <p:cNvPr id="7" name="内容占位符 1"/>
          <p:cNvSpPr txBox="1"/>
          <p:nvPr/>
        </p:nvSpPr>
        <p:spPr bwMode="auto">
          <a:xfrm>
            <a:off x="352282" y="371103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断开，</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闭合，灯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首尾顺次连接，则两灯串联，都发光，</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断开，</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闭合，</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首首相连、尾尾相连，则两灯并联，都发光，</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断开，</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闭合，</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被短路，只有灯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发光，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都闭合，电源被短路，没有灯发光，</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7401"/>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江苏宿迁期末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）在如图所示的电路中，开关闭合时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ea typeface="宋体" panose="02010600030101010101" pitchFamily="2" charset="-122"/>
                <a:cs typeface="Times New Roman" panose="02020603050405020304" pitchFamily="18" charset="0"/>
              </a:rPr>
              <a:t>1.2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下列判断正确的是（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的灯丝烧断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没有示数</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的灯丝烧断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没有示数</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513.jpg" descr="id:2147488788;FounderCES"/>
          <p:cNvPicPr/>
          <p:nvPr/>
        </p:nvPicPr>
        <p:blipFill>
          <a:blip r:embed="rId2"/>
          <a:stretch>
            <a:fillRect/>
          </a:stretch>
        </p:blipFill>
        <p:spPr>
          <a:xfrm>
            <a:off x="8183438" y="2307273"/>
            <a:ext cx="3277077" cy="2304256"/>
          </a:xfrm>
          <a:prstGeom prst="rect">
            <a:avLst/>
          </a:prstGeom>
        </p:spPr>
      </p:pic>
      <p:sp>
        <p:nvSpPr>
          <p:cNvPr id="6" name="矩形 5"/>
          <p:cNvSpPr/>
          <p:nvPr/>
        </p:nvSpPr>
        <p:spPr>
          <a:xfrm>
            <a:off x="9068285" y="465295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12</a:t>
            </a:r>
            <a:r>
              <a:rPr lang="zh-CN" altLang="zh-CN" sz="2400" b="0" dirty="0">
                <a:solidFill>
                  <a:srgbClr val="000000"/>
                </a:solidFill>
                <a:cs typeface="Times New Roman" panose="02020603050405020304" pitchFamily="18" charset="0"/>
              </a:rPr>
              <a:t>题）</a:t>
            </a:r>
          </a:p>
        </p:txBody>
      </p:sp>
      <p:sp>
        <p:nvSpPr>
          <p:cNvPr id="4" name="矩形 3"/>
          <p:cNvSpPr/>
          <p:nvPr/>
        </p:nvSpPr>
        <p:spPr>
          <a:xfrm>
            <a:off x="5447134" y="2235265"/>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由电路图可知，两灯泡并联，电流表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测干路电流，电流表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测</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支路的电流；由于电流表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测</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支路的电流，所以通过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latin typeface="Times New Roman" panose="02020603050405020304" pitchFamily="18" charset="0"/>
                <a:ea typeface="宋体" panose="02010600030101010101" pitchFamily="2" charset="-122"/>
                <a:cs typeface="Times New Roman" panose="02020603050405020304" pitchFamily="18" charset="0"/>
              </a:rPr>
              <a:t>0.5 A</a:t>
            </a:r>
            <a:r>
              <a:rPr lang="zh-CN" altLang="zh-CN">
                <a:latin typeface="Times New Roman" panose="02020603050405020304" pitchFamily="18" charset="0"/>
                <a:ea typeface="宋体" panose="02010600030101010101" pitchFamily="2" charset="-122"/>
                <a:cs typeface="Times New Roman" panose="02020603050405020304" pitchFamily="18" charset="0"/>
              </a:rPr>
              <a:t>；因并联电路中干路电流等于各支路电流之和，所以通过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1.2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0.5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0.7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错误；若</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的灯丝烧断，电路为</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的简单电路，电流表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都测量电路电流，因此电流表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都有示数，</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错误；若</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的灯丝烧断，电路为</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的简单电路，电流表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测电路电流，电流表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所在支路断路，因此电流表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有示数，电流表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无示数，</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D.</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13.jpg" descr="id:2147488788;FounderCES"/>
          <p:cNvPicPr/>
          <p:nvPr/>
        </p:nvPicPr>
        <p:blipFill>
          <a:blip r:embed="rId2"/>
          <a:stretch>
            <a:fillRect/>
          </a:stretch>
        </p:blipFill>
        <p:spPr>
          <a:xfrm>
            <a:off x="4763893" y="4239672"/>
            <a:ext cx="2662625" cy="1872208"/>
          </a:xfrm>
          <a:prstGeom prst="rect">
            <a:avLst/>
          </a:prstGeom>
        </p:spPr>
      </p:pic>
      <p:sp>
        <p:nvSpPr>
          <p:cNvPr id="4" name="矩形 3"/>
          <p:cNvSpPr/>
          <p:nvPr/>
        </p:nvSpPr>
        <p:spPr>
          <a:xfrm>
            <a:off x="5233430" y="606035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94992" cy="3346237"/>
          </a:xfrm>
        </p:spPr>
        <p:txBody>
          <a:bodyPr/>
          <a:lstStyle/>
          <a:p>
            <a:pPr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填空题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如图所示是一个同学用相同的酒精灯给质量相等的甲、乙两种固体物质加热时，根据测量结果描绘的温度—时间图像</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由图可知，在</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内，甲物质的比热容</a:t>
            </a:r>
            <a:r>
              <a:rPr lang="zh-CN"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gn="dist" hangingPunct="0">
              <a:spcAft>
                <a:spcPts val="0"/>
              </a:spcAft>
              <a:tabLst>
                <a:tab pos="5941060" algn="l"/>
              </a:tabLst>
            </a:pP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）乙物质的比热容，甲物质在整个过程中内能</a:t>
            </a:r>
            <a:r>
              <a:rPr lang="zh-CN"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pc="-10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 . </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不断增</a:t>
            </a:r>
            <a:endPar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tabLst>
                <a:tab pos="5941060" algn="l"/>
              </a:tabLst>
            </a:pP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先增大后不变</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先增大后减小</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25.jpg" descr="id:2147488795;FounderCES"/>
          <p:cNvPicPr/>
          <p:nvPr/>
        </p:nvPicPr>
        <p:blipFill>
          <a:blip r:embed="rId2"/>
          <a:stretch>
            <a:fillRect/>
          </a:stretch>
        </p:blipFill>
        <p:spPr>
          <a:xfrm>
            <a:off x="4907074" y="4060269"/>
            <a:ext cx="2376264" cy="2040086"/>
          </a:xfrm>
          <a:prstGeom prst="rect">
            <a:avLst/>
          </a:prstGeom>
        </p:spPr>
      </p:pic>
      <p:sp>
        <p:nvSpPr>
          <p:cNvPr id="4" name="矩形 3"/>
          <p:cNvSpPr/>
          <p:nvPr/>
        </p:nvSpPr>
        <p:spPr>
          <a:xfrm>
            <a:off x="5233432" y="610035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p>
        </p:txBody>
      </p:sp>
      <p:sp>
        <p:nvSpPr>
          <p:cNvPr id="6" name="矩形 5"/>
          <p:cNvSpPr/>
          <p:nvPr/>
        </p:nvSpPr>
        <p:spPr>
          <a:xfrm>
            <a:off x="9757152" y="2376928"/>
            <a:ext cx="494046" cy="461665"/>
          </a:xfrm>
          <a:prstGeom prst="rect">
            <a:avLst/>
          </a:prstGeom>
        </p:spPr>
        <p:txBody>
          <a:bodyPr wrap="none">
            <a:spAutoFit/>
          </a:bodyPr>
          <a:lstStyle/>
          <a:p>
            <a:r>
              <a:rPr lang="zh-CN" altLang="zh-CN" sz="2400">
                <a:cs typeface="Times New Roman" panose="02020603050405020304" pitchFamily="18" charset="0"/>
              </a:rPr>
              <a:t>＜</a:t>
            </a:r>
            <a:endParaRPr lang="zh-CN" altLang="en-US"/>
          </a:p>
        </p:txBody>
      </p:sp>
      <p:sp>
        <p:nvSpPr>
          <p:cNvPr id="8" name="矩形 7"/>
          <p:cNvSpPr/>
          <p:nvPr/>
        </p:nvSpPr>
        <p:spPr>
          <a:xfrm>
            <a:off x="8308592" y="2870757"/>
            <a:ext cx="1422184" cy="461665"/>
          </a:xfrm>
          <a:prstGeom prst="rect">
            <a:avLst/>
          </a:prstGeom>
        </p:spPr>
        <p:txBody>
          <a:bodyPr wrap="none">
            <a:spAutoFit/>
          </a:bodyPr>
          <a:lstStyle/>
          <a:p>
            <a:r>
              <a:rPr lang="zh-CN" altLang="zh-CN" sz="2400">
                <a:cs typeface="Times New Roman" panose="02020603050405020304" pitchFamily="18" charset="0"/>
              </a:rPr>
              <a:t>不断增大</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7749"/>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用相同的酒精灯给质量相等的甲、乙两种物质加热时，在</a:t>
            </a:r>
            <a:r>
              <a:rPr lang="en-US" altLang="zh-CN">
                <a:latin typeface="Times New Roman" panose="02020603050405020304" pitchFamily="18" charset="0"/>
                <a:ea typeface="宋体" panose="02010600030101010101" pitchFamily="2" charset="-122"/>
                <a:cs typeface="Times New Roman" panose="02020603050405020304" pitchFamily="18" charset="0"/>
              </a:rPr>
              <a:t>5 min</a:t>
            </a:r>
            <a:r>
              <a:rPr lang="zh-CN" altLang="zh-CN">
                <a:latin typeface="Times New Roman" panose="02020603050405020304" pitchFamily="18" charset="0"/>
                <a:ea typeface="宋体" panose="02010600030101010101" pitchFamily="2" charset="-122"/>
                <a:cs typeface="Times New Roman" panose="02020603050405020304" pitchFamily="18" charset="0"/>
              </a:rPr>
              <a:t>内，这两种物质吸收的热量相同，但由图像可知，甲物质比乙物质的温度升高得快，根据吸热公式</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可知，甲物质的比热容小于乙物质的比热容；由图像可看出，甲固体物质升高到一定温度时，吸热但温度不再升高，则甲物质是晶体，晶体在熔化过程吸热，内能增加，温度不变</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25.jpg" descr="id:2147488795;FounderCES"/>
          <p:cNvPicPr/>
          <p:nvPr/>
        </p:nvPicPr>
        <p:blipFill>
          <a:blip r:embed="rId2"/>
          <a:stretch>
            <a:fillRect/>
          </a:stretch>
        </p:blipFill>
        <p:spPr>
          <a:xfrm>
            <a:off x="4655046" y="3837002"/>
            <a:ext cx="2376264" cy="2040086"/>
          </a:xfrm>
          <a:prstGeom prst="rect">
            <a:avLst/>
          </a:prstGeom>
        </p:spPr>
      </p:pic>
      <p:sp>
        <p:nvSpPr>
          <p:cNvPr id="4" name="矩形 3"/>
          <p:cNvSpPr/>
          <p:nvPr/>
        </p:nvSpPr>
        <p:spPr>
          <a:xfrm>
            <a:off x="4981404" y="587708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86806"/>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将质量、初温相同的铝、铜、铁三个球，浸没在沸水中煮较长的一段时间，则三个球的末温</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从沸水中吸热最多的是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球，吸热最少的是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080342" y="2198095"/>
            <a:ext cx="803425" cy="461665"/>
          </a:xfrm>
          <a:prstGeom prst="rect">
            <a:avLst/>
          </a:prstGeom>
        </p:spPr>
        <p:txBody>
          <a:bodyPr wrap="none">
            <a:spAutoFit/>
          </a:bodyPr>
          <a:lstStyle/>
          <a:p>
            <a:r>
              <a:rPr lang="zh-CN" altLang="zh-CN" sz="2400">
                <a:cs typeface="Times New Roman" panose="02020603050405020304" pitchFamily="18" charset="0"/>
              </a:rPr>
              <a:t>相同</a:t>
            </a:r>
            <a:endParaRPr lang="zh-CN" altLang="en-US"/>
          </a:p>
        </p:txBody>
      </p:sp>
      <p:sp>
        <p:nvSpPr>
          <p:cNvPr id="6" name="矩形 5"/>
          <p:cNvSpPr/>
          <p:nvPr/>
        </p:nvSpPr>
        <p:spPr>
          <a:xfrm>
            <a:off x="6302438" y="2219463"/>
            <a:ext cx="494046" cy="461665"/>
          </a:xfrm>
          <a:prstGeom prst="rect">
            <a:avLst/>
          </a:prstGeom>
        </p:spPr>
        <p:txBody>
          <a:bodyPr wrap="none">
            <a:spAutoFit/>
          </a:bodyPr>
          <a:lstStyle/>
          <a:p>
            <a:r>
              <a:rPr lang="zh-CN" altLang="zh-CN" sz="2400">
                <a:cs typeface="Times New Roman" panose="02020603050405020304" pitchFamily="18" charset="0"/>
              </a:rPr>
              <a:t>铝</a:t>
            </a:r>
            <a:endParaRPr lang="zh-CN" altLang="en-US"/>
          </a:p>
        </p:txBody>
      </p:sp>
      <p:sp>
        <p:nvSpPr>
          <p:cNvPr id="8" name="矩形 7"/>
          <p:cNvSpPr/>
          <p:nvPr/>
        </p:nvSpPr>
        <p:spPr>
          <a:xfrm>
            <a:off x="9407574" y="2219463"/>
            <a:ext cx="494046" cy="461665"/>
          </a:xfrm>
          <a:prstGeom prst="rect">
            <a:avLst/>
          </a:prstGeom>
        </p:spPr>
        <p:txBody>
          <a:bodyPr wrap="none">
            <a:spAutoFit/>
          </a:bodyPr>
          <a:lstStyle/>
          <a:p>
            <a:r>
              <a:rPr lang="zh-CN" altLang="zh-CN" sz="2400">
                <a:cs typeface="Times New Roman" panose="02020603050405020304" pitchFamily="18" charset="0"/>
              </a:rPr>
              <a:t>铜</a:t>
            </a:r>
            <a:endParaRPr lang="zh-CN" altLang="en-US"/>
          </a:p>
        </p:txBody>
      </p:sp>
      <p:sp>
        <p:nvSpPr>
          <p:cNvPr id="9" name="内容占位符 1"/>
          <p:cNvSpPr txBox="1"/>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由于热传递的结果，所以煮较长的一段时间后三者的温度一样；根据热量公式</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分析可知，三种物质升高相同的温度，比热容大的吸收的热量多，比热容小的吸收的热量少，所以铝球吸收的热量最多，铜球吸收的热量最少</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938736"/>
              </a:xfrm>
            </p:spPr>
            <p:txBody>
              <a:body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经科学研究发现，两个带电小球所带电荷量分别为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，当它们之间的距离为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远大于小球的直径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）时，它们之间的作用力</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𝑞</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𝑞</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𝑟</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，其中常量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1938736"/>
              </a:xfrm>
              <a:blipFill rotWithShape="1">
                <a:blip r:embed="rId2"/>
                <a:stretch>
                  <a:fillRect l="-2" t="-32" r="1" b="4"/>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910630" y="894464"/>
            <a:ext cx="2720758" cy="360040"/>
          </a:xfrm>
          <a:prstGeom prst="rect">
            <a:avLst/>
          </a:prstGeom>
        </p:spPr>
      </p:pic>
      <p:pic>
        <p:nvPicPr>
          <p:cNvPr id="6" name="hh26.jpg" descr="id:2147488837;FounderCES"/>
          <p:cNvPicPr/>
          <p:nvPr/>
        </p:nvPicPr>
        <p:blipFill>
          <a:blip r:embed="rId4"/>
          <a:stretch>
            <a:fillRect/>
          </a:stretch>
        </p:blipFill>
        <p:spPr>
          <a:xfrm>
            <a:off x="8881254" y="2190744"/>
            <a:ext cx="2867780" cy="944718"/>
          </a:xfrm>
          <a:prstGeom prst="rect">
            <a:avLst/>
          </a:prstGeom>
        </p:spPr>
      </p:pic>
      <p:sp>
        <p:nvSpPr>
          <p:cNvPr id="8" name="矩形 7"/>
          <p:cNvSpPr/>
          <p:nvPr/>
        </p:nvSpPr>
        <p:spPr>
          <a:xfrm>
            <a:off x="10032365" y="3155315"/>
            <a:ext cx="948055" cy="645160"/>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                                                 </a:t>
            </a:r>
            <a:endParaRPr lang="zh-CN" altLang="zh-CN" sz="2400" b="0">
              <a:solidFill>
                <a:srgbClr val="000000"/>
              </a:solidFill>
              <a:cs typeface="Times New Roman" panose="02020603050405020304" pitchFamily="18" charset="0"/>
            </a:endParaRPr>
          </a:p>
        </p:txBody>
      </p:sp>
      <p:sp>
        <p:nvSpPr>
          <p:cNvPr id="10" name="内容占位符 2"/>
          <p:cNvSpPr txBox="1"/>
          <p:nvPr/>
        </p:nvSpPr>
        <p:spPr bwMode="auto">
          <a:xfrm>
            <a:off x="360854" y="354976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所示，将甲、乙两个带电小球放在光滑的绝缘水平面上，若甲球带正电荷、乙球带负电荷，则它们之间的作用力为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）力，此时的两小球将相互</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靠近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矩形 11"/>
          <p:cNvSpPr/>
          <p:nvPr/>
        </p:nvSpPr>
        <p:spPr>
          <a:xfrm>
            <a:off x="6302307" y="4161179"/>
            <a:ext cx="494046" cy="461665"/>
          </a:xfrm>
          <a:prstGeom prst="rect">
            <a:avLst/>
          </a:prstGeom>
        </p:spPr>
        <p:txBody>
          <a:bodyPr wrap="none">
            <a:spAutoFit/>
          </a:bodyPr>
          <a:lstStyle/>
          <a:p>
            <a:r>
              <a:rPr lang="zh-CN" altLang="zh-CN" sz="2400">
                <a:cs typeface="Times New Roman" panose="02020603050405020304" pitchFamily="18" charset="0"/>
              </a:rPr>
              <a:t>引</a:t>
            </a:r>
            <a:endParaRPr lang="zh-CN" altLang="en-US"/>
          </a:p>
        </p:txBody>
      </p:sp>
      <p:sp>
        <p:nvSpPr>
          <p:cNvPr id="14" name="矩形 13"/>
          <p:cNvSpPr/>
          <p:nvPr/>
        </p:nvSpPr>
        <p:spPr>
          <a:xfrm>
            <a:off x="2052295" y="4709126"/>
            <a:ext cx="803425" cy="461665"/>
          </a:xfrm>
          <a:prstGeom prst="rect">
            <a:avLst/>
          </a:prstGeom>
        </p:spPr>
        <p:txBody>
          <a:bodyPr wrap="none">
            <a:spAutoFit/>
          </a:bodyPr>
          <a:lstStyle/>
          <a:p>
            <a:r>
              <a:rPr lang="zh-CN" altLang="zh-CN" sz="2400">
                <a:cs typeface="Times New Roman" panose="02020603050405020304" pitchFamily="18" charset="0"/>
              </a:rPr>
              <a:t>靠近</a:t>
            </a:r>
            <a:endParaRPr lang="zh-CN" altLang="en-US"/>
          </a:p>
        </p:txBody>
      </p:sp>
      <p:sp>
        <p:nvSpPr>
          <p:cNvPr id="4" name="内容占位符 1"/>
          <p:cNvSpPr>
            <a:spLocks noGrp="1"/>
          </p:cNvSpPr>
          <p:nvPr/>
        </p:nvSpPr>
        <p:spPr>
          <a:xfrm>
            <a:off x="360854" y="5243360"/>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甲球带正电荷、乙球带负电荷，因异种电荷相互吸引，所以它们因相互吸引而相互靠近</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30562"/>
              </a:xfrm>
            </p:spPr>
            <p:txBody>
              <a:bodyPr/>
              <a:lstStyle/>
              <a:p>
                <a:pPr hangingPunct="0">
                  <a:lnSpc>
                    <a:spcPct val="140000"/>
                  </a:lnSpc>
                  <a:spcAft>
                    <a:spcPts val="0"/>
                  </a:spcAft>
                </a:pP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比热容是物质的一种特性，与物质的种类和状态有关，</a:t>
                </a:r>
                <a:endPar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与物体的温度无关，因此随着温度升高，甲液体的比热容不</a:t>
                </a:r>
                <a:endPar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变，</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错误；用相同的热源加热，物体在相同的时间内吸收</a:t>
                </a:r>
                <a:endPar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的热量相同，由题图可知，升高相同的温度，甲需要的加热</a:t>
                </a:r>
                <a:endPar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时间小于乙需要的加热时间，所以，甲吸收的热量小于乙吸</a:t>
                </a:r>
                <a:r>
                  <a:rPr lang="zh-CN" altLang="en-US" sz="230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收的热量，</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错误；由于在相同的时间内两种液体吸收的热量相同，由题图可知，当加热</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min</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时，两种液体吸收的热量相同，甲液体温度升高</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，乙液体温度升高</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可知，甲的比热容与乙的比热容之比：</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甲</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300">
                            <a:latin typeface="Times New Roman" panose="02020603050405020304" pitchFamily="18" charset="0"/>
                            <a:ea typeface="宋体" panose="02010600030101010101" pitchFamily="2" charset="-122"/>
                            <a:cs typeface="Times New Roman" panose="02020603050405020304" pitchFamily="18" charset="0"/>
                          </a:rPr>
                          <m:t>Δ</m:t>
                        </m:r>
                        <m:r>
                          <m:rPr>
                            <m:nor/>
                          </m:rPr>
                          <a:rPr lang="en-US" altLang="zh-CN" sz="2300" i="1">
                            <a:latin typeface="Times New Roman" panose="02020603050405020304" pitchFamily="18" charset="0"/>
                            <a:ea typeface="宋体" panose="02010600030101010101" pitchFamily="2" charset="-122"/>
                            <a:cs typeface="Times New Roman" panose="02020603050405020304" pitchFamily="18" charset="0"/>
                          </a:rPr>
                          <m:t>t</m:t>
                        </m:r>
                        <m:r>
                          <a:rPr lang="zh-CN" altLang="en-US" sz="2300" b="0" i="1" baseline="-25000" smtClean="0">
                            <a:latin typeface="Cambria Math" panose="02040503050406030204" pitchFamily="18" charset="0"/>
                            <a:ea typeface="宋体" panose="02010600030101010101" pitchFamily="2" charset="-122"/>
                            <a:cs typeface="Times New Roman" panose="02020603050405020304" pitchFamily="18" charset="0"/>
                          </a:rPr>
                          <m:t>乙</m:t>
                        </m:r>
                      </m:num>
                      <m:den>
                        <m:r>
                          <m:rPr>
                            <m:nor/>
                          </m:rPr>
                          <a:rPr lang="en-US" altLang="zh-CN" sz="2300">
                            <a:latin typeface="Times New Roman" panose="02020603050405020304" pitchFamily="18" charset="0"/>
                            <a:ea typeface="宋体" panose="02010600030101010101" pitchFamily="2" charset="-122"/>
                            <a:cs typeface="Times New Roman" panose="02020603050405020304" pitchFamily="18" charset="0"/>
                          </a:rPr>
                          <m:t>Δ</m:t>
                        </m:r>
                        <m:r>
                          <m:rPr>
                            <m:nor/>
                          </m:rPr>
                          <a:rPr lang="en-US" altLang="zh-CN" sz="2300" i="1">
                            <a:latin typeface="Times New Roman" panose="02020603050405020304" pitchFamily="18" charset="0"/>
                            <a:ea typeface="宋体" panose="02010600030101010101" pitchFamily="2" charset="-122"/>
                            <a:cs typeface="Times New Roman" panose="02020603050405020304" pitchFamily="18" charset="0"/>
                          </a:rPr>
                          <m:t>t</m:t>
                        </m:r>
                        <m:r>
                          <a:rPr lang="zh-CN" altLang="en-US" sz="2300" b="0" i="1" baseline="-25000" smtClean="0">
                            <a:latin typeface="Cambria Math" panose="02040503050406030204" pitchFamily="18" charset="0"/>
                            <a:ea typeface="宋体" panose="02010600030101010101" pitchFamily="2" charset="-122"/>
                            <a:cs typeface="Times New Roman" panose="02020603050405020304" pitchFamily="18" charset="0"/>
                          </a:rPr>
                          <m:t>甲</m:t>
                        </m:r>
                      </m:den>
                    </m:f>
                  </m:oMath>
                </a14:m>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300" i="1">
                            <a:latin typeface="Times New Roman" panose="02020603050405020304" pitchFamily="18" charset="0"/>
                            <a:ea typeface="宋体" panose="02010600030101010101" pitchFamily="2" charset="-122"/>
                            <a:cs typeface="Times New Roman" panose="02020603050405020304" pitchFamily="18" charset="0"/>
                          </a:rPr>
                          <m:t>m</m:t>
                        </m:r>
                        <m:r>
                          <a:rPr lang="zh-CN" altLang="en-US" sz="2300" b="0" i="1" baseline="-25000" smtClean="0">
                            <a:latin typeface="Cambria Math" panose="02040503050406030204" pitchFamily="18" charset="0"/>
                            <a:ea typeface="宋体" panose="02010600030101010101" pitchFamily="2" charset="-122"/>
                            <a:cs typeface="Times New Roman" panose="02020603050405020304" pitchFamily="18" charset="0"/>
                          </a:rPr>
                          <m:t>乙</m:t>
                        </m:r>
                      </m:num>
                      <m:den>
                        <m:r>
                          <m:rPr>
                            <m:nor/>
                          </m:rPr>
                          <a:rPr lang="en-US" altLang="zh-CN" sz="2300" i="1">
                            <a:latin typeface="Times New Roman" panose="02020603050405020304" pitchFamily="18" charset="0"/>
                            <a:ea typeface="宋体" panose="02010600030101010101" pitchFamily="2" charset="-122"/>
                            <a:cs typeface="Times New Roman" panose="02020603050405020304" pitchFamily="18" charset="0"/>
                          </a:rPr>
                          <m:t>m</m:t>
                        </m:r>
                        <m:r>
                          <a:rPr lang="zh-CN" altLang="en-US" sz="2300" b="0" i="1" baseline="-25000" smtClean="0">
                            <a:latin typeface="Cambria Math" panose="02040503050406030204" pitchFamily="18" charset="0"/>
                            <a:ea typeface="宋体" panose="02010600030101010101" pitchFamily="2" charset="-122"/>
                            <a:cs typeface="Times New Roman" panose="02020603050405020304" pitchFamily="18" charset="0"/>
                          </a:rPr>
                          <m:t>甲</m:t>
                        </m:r>
                      </m:den>
                    </m:f>
                  </m:oMath>
                </a14:m>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300">
                            <a:latin typeface="Times New Roman" panose="02020603050405020304" pitchFamily="18" charset="0"/>
                            <a:ea typeface="宋体" panose="02010600030101010101" pitchFamily="2" charset="-122"/>
                            <a:cs typeface="Times New Roman" panose="02020603050405020304" pitchFamily="18" charset="0"/>
                          </a:rPr>
                          <m:t>Δ</m:t>
                        </m:r>
                        <m:r>
                          <m:rPr>
                            <m:nor/>
                          </m:rPr>
                          <a:rPr lang="en-US" altLang="zh-CN" sz="2300" i="1">
                            <a:latin typeface="Times New Roman" panose="02020603050405020304" pitchFamily="18" charset="0"/>
                            <a:ea typeface="宋体" panose="02010600030101010101" pitchFamily="2" charset="-122"/>
                            <a:cs typeface="Times New Roman" panose="02020603050405020304" pitchFamily="18" charset="0"/>
                          </a:rPr>
                          <m:t>t</m:t>
                        </m:r>
                        <m:r>
                          <a:rPr lang="zh-CN" altLang="en-US" sz="2300" b="0" i="1" baseline="-25000" smtClean="0">
                            <a:latin typeface="Cambria Math" panose="02040503050406030204" pitchFamily="18" charset="0"/>
                            <a:ea typeface="宋体" panose="02010600030101010101" pitchFamily="2" charset="-122"/>
                            <a:cs typeface="Times New Roman" panose="02020603050405020304" pitchFamily="18" charset="0"/>
                          </a:rPr>
                          <m:t>乙</m:t>
                        </m:r>
                      </m:num>
                      <m:den>
                        <m:r>
                          <m:rPr>
                            <m:nor/>
                          </m:rPr>
                          <a:rPr lang="en-US" altLang="zh-CN" sz="2300">
                            <a:latin typeface="Times New Roman" panose="02020603050405020304" pitchFamily="18" charset="0"/>
                            <a:ea typeface="宋体" panose="02010600030101010101" pitchFamily="2" charset="-122"/>
                            <a:cs typeface="Times New Roman" panose="02020603050405020304" pitchFamily="18" charset="0"/>
                          </a:rPr>
                          <m:t>Δ</m:t>
                        </m:r>
                        <m:r>
                          <m:rPr>
                            <m:nor/>
                          </m:rPr>
                          <a:rPr lang="en-US" altLang="zh-CN" sz="2300" i="1">
                            <a:latin typeface="Times New Roman" panose="02020603050405020304" pitchFamily="18" charset="0"/>
                            <a:ea typeface="宋体" panose="02010600030101010101" pitchFamily="2" charset="-122"/>
                            <a:cs typeface="Times New Roman" panose="02020603050405020304" pitchFamily="18" charset="0"/>
                          </a:rPr>
                          <m:t>t</m:t>
                        </m:r>
                        <m:r>
                          <a:rPr lang="zh-CN" altLang="en-US" sz="2300" b="0" i="1" baseline="-25000" smtClean="0">
                            <a:latin typeface="Cambria Math" panose="02040503050406030204" pitchFamily="18" charset="0"/>
                            <a:ea typeface="宋体" panose="02010600030101010101" pitchFamily="2" charset="-122"/>
                            <a:cs typeface="Times New Roman" panose="02020603050405020304" pitchFamily="18" charset="0"/>
                          </a:rPr>
                          <m:t>甲</m:t>
                        </m:r>
                      </m:den>
                    </m:f>
                  </m:oMath>
                </a14:m>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20</m:t>
                        </m:r>
                        <m:r>
                          <m:rPr>
                            <m:nor/>
                          </m:rP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300"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40</m:t>
                        </m:r>
                        <m:r>
                          <m:rPr>
                            <m:nor/>
                          </m:rP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正确；若乙是质量为</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的水，乙</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min</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吸收的热量：</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sz="2300"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sz="230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kg</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8.4</a:t>
                </a:r>
                <a:r>
                  <a:rPr lang="en-US" altLang="zh-CN" sz="230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30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5330562"/>
              </a:xfrm>
              <a:blipFill rotWithShape="1">
                <a:blip r:embed="rId2"/>
                <a:stretch>
                  <a:fillRect l="-2" t="-12" r="1" b="7"/>
                </a:stretch>
              </a:blipFill>
            </p:spPr>
            <p:txBody>
              <a:bodyPr/>
              <a:lstStyle/>
              <a:p>
                <a:r>
                  <a:rPr lang="zh-CN" altLang="en-US">
                    <a:noFill/>
                  </a:rPr>
                  <a:t> </a:t>
                </a:r>
              </a:p>
            </p:txBody>
          </p:sp>
        </mc:Fallback>
      </mc:AlternateContent>
      <p:pic>
        <p:nvPicPr>
          <p:cNvPr id="3" name="gyc506.jpg" descr="id:2147488669;FounderCES"/>
          <p:cNvPicPr/>
          <p:nvPr/>
        </p:nvPicPr>
        <p:blipFill>
          <a:blip r:embed="rId3"/>
          <a:stretch>
            <a:fillRect/>
          </a:stretch>
        </p:blipFill>
        <p:spPr>
          <a:xfrm>
            <a:off x="8523109" y="908720"/>
            <a:ext cx="3272755" cy="2026965"/>
          </a:xfrm>
          <a:prstGeom prst="rect">
            <a:avLst/>
          </a:prstGeom>
        </p:spPr>
      </p:pic>
      <p:sp>
        <p:nvSpPr>
          <p:cNvPr id="4" name="矩形 3"/>
          <p:cNvSpPr/>
          <p:nvPr/>
        </p:nvSpPr>
        <p:spPr>
          <a:xfrm>
            <a:off x="9191550" y="2810161"/>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a:solidFill>
                  <a:srgbClr val="000000"/>
                </a:solidFill>
                <a:latin typeface="Times New Roman" panose="02020603050405020304" pitchFamily="18" charset="0"/>
                <a:ea typeface="宋体" panose="02010600030101010101" pitchFamily="2" charset="-122"/>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所示，为了使这两个小球在原来的位置静止，沿着甲、乙两球的球心连线方向，在乙球的右边某位置放上一个电荷量为</a:t>
            </a:r>
            <a:r>
              <a:rPr lang="en-US" altLang="zh-CN" i="1">
                <a:solidFill>
                  <a:srgbClr val="000000"/>
                </a:solidFill>
                <a:latin typeface="Times New Roman" panose="02020603050405020304" pitchFamily="18" charset="0"/>
                <a:ea typeface="宋体" panose="02010600030101010101" pitchFamily="2" charset="-122"/>
              </a:rPr>
              <a:t>q</a:t>
            </a:r>
            <a:r>
              <a:rPr lang="en-US" altLang="zh-CN" baseline="-25000">
                <a:solidFill>
                  <a:srgbClr val="000000"/>
                </a:solidFill>
                <a:latin typeface="Times New Roman" panose="02020603050405020304" pitchFamily="18" charset="0"/>
                <a:ea typeface="宋体" panose="02010600030101010101" pitchFamily="2" charset="-122"/>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的小球丙，此时恰好使得三球均保持静止</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则丙球应该带</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5" name="hh27.jpg" descr="id:2147488844;FounderCES"/>
          <p:cNvPicPr/>
          <p:nvPr/>
        </p:nvPicPr>
        <p:blipFill>
          <a:blip r:embed="rId2"/>
          <a:stretch>
            <a:fillRect/>
          </a:stretch>
        </p:blipFill>
        <p:spPr>
          <a:xfrm>
            <a:off x="4511030" y="2708920"/>
            <a:ext cx="2864578" cy="928706"/>
          </a:xfrm>
          <a:prstGeom prst="rect">
            <a:avLst/>
          </a:prstGeom>
        </p:spPr>
      </p:pic>
      <p:sp>
        <p:nvSpPr>
          <p:cNvPr id="6" name="矩形 5"/>
          <p:cNvSpPr/>
          <p:nvPr/>
        </p:nvSpPr>
        <p:spPr>
          <a:xfrm>
            <a:off x="5663158" y="3594614"/>
            <a:ext cx="1152128"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2400" b="0">
              <a:solidFill>
                <a:srgbClr val="000000"/>
              </a:solidFill>
              <a:cs typeface="Times New Roman" panose="02020603050405020304" pitchFamily="18" charset="0"/>
            </a:endParaRPr>
          </a:p>
        </p:txBody>
      </p:sp>
      <p:sp>
        <p:nvSpPr>
          <p:cNvPr id="9" name="矩形 8"/>
          <p:cNvSpPr/>
          <p:nvPr/>
        </p:nvSpPr>
        <p:spPr>
          <a:xfrm>
            <a:off x="3107710" y="1821062"/>
            <a:ext cx="803425"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正　</a:t>
            </a:r>
            <a:endParaRPr lang="zh-CN" altLang="zh-CN" sz="900">
              <a:solidFill>
                <a:srgbClr val="000000"/>
              </a:solidFill>
              <a:cs typeface="Times New Roman" panose="02020603050405020304" pitchFamily="18" charset="0"/>
            </a:endParaRPr>
          </a:p>
        </p:txBody>
      </p:sp>
      <p:sp>
        <p:nvSpPr>
          <p:cNvPr id="10" name="内容占位符 1"/>
          <p:cNvSpPr txBox="1"/>
          <p:nvPr/>
        </p:nvSpPr>
        <p:spPr bwMode="auto">
          <a:xfrm>
            <a:off x="352282" y="40770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由题意和题图</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可知，甲受到乙的引力向右，甲要静止，应受到丙向左的排斥力，甲球带正电荷，所以丙也应带正电荷</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
        <p:nvSpPr>
          <p:cNvPr id="11" name="内容占位符 1"/>
          <p:cNvSpPr txBox="1"/>
          <p:nvPr/>
        </p:nvSpPr>
        <p:spPr bwMode="auto">
          <a:xfrm>
            <a:off x="360854" y="5252447"/>
            <a:ext cx="11485848" cy="1130246"/>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073150">
              <a:spcAft>
                <a:spcPts val="0"/>
              </a:spcAft>
            </a:pP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本题考查了电荷间相互作用的规律</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并给出了相应的公式</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考查了学生知识迁移的能力</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即学即用</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联系已学的知识并应用新知识解决问题</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p:txBody>
      </p:sp>
      <p:pic>
        <p:nvPicPr>
          <p:cNvPr id="12" name="图片 11"/>
          <p:cNvPicPr>
            <a:picLocks noChangeAspect="1"/>
          </p:cNvPicPr>
          <p:nvPr/>
        </p:nvPicPr>
        <p:blipFill>
          <a:blip r:embed="rId3"/>
          <a:stretch>
            <a:fillRect/>
          </a:stretch>
        </p:blipFill>
        <p:spPr>
          <a:xfrm>
            <a:off x="360854" y="5272817"/>
            <a:ext cx="1724879" cy="4524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7984"/>
            <a:ext cx="11485848" cy="413106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如图所示，在气缸</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中密封有压缩空气，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是一种被销钉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锁住的活塞，</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是一个温度计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若活塞与气缸壁间没有摩擦，当把销钉拔出后，将看到以下现象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）活塞将向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28.jpg" descr="id:2147488851;FounderCES"/>
          <p:cNvPicPr/>
          <p:nvPr/>
        </p:nvPicPr>
        <p:blipFill>
          <a:blip r:embed="rId2"/>
          <a:stretch>
            <a:fillRect/>
          </a:stretch>
        </p:blipFill>
        <p:spPr>
          <a:xfrm>
            <a:off x="4150990" y="2420704"/>
            <a:ext cx="2993455" cy="1800200"/>
          </a:xfrm>
          <a:prstGeom prst="rect">
            <a:avLst/>
          </a:prstGeom>
        </p:spPr>
      </p:pic>
      <p:sp>
        <p:nvSpPr>
          <p:cNvPr id="4" name="矩形 3"/>
          <p:cNvSpPr/>
          <p:nvPr/>
        </p:nvSpPr>
        <p:spPr>
          <a:xfrm>
            <a:off x="4785942" y="421670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p>
        </p:txBody>
      </p:sp>
      <p:sp>
        <p:nvSpPr>
          <p:cNvPr id="6" name="矩形 5"/>
          <p:cNvSpPr/>
          <p:nvPr/>
        </p:nvSpPr>
        <p:spPr>
          <a:xfrm>
            <a:off x="2486014" y="4766688"/>
            <a:ext cx="494046" cy="461665"/>
          </a:xfrm>
          <a:prstGeom prst="rect">
            <a:avLst/>
          </a:prstGeom>
        </p:spPr>
        <p:txBody>
          <a:bodyPr wrap="none">
            <a:spAutoFit/>
          </a:bodyPr>
          <a:lstStyle/>
          <a:p>
            <a:r>
              <a:rPr lang="zh-CN" altLang="zh-CN" sz="2400">
                <a:cs typeface="Times New Roman" panose="02020603050405020304" pitchFamily="18" charset="0"/>
              </a:rPr>
              <a:t>右</a:t>
            </a:r>
            <a:endParaRPr lang="zh-CN" altLang="en-US"/>
          </a:p>
        </p:txBody>
      </p:sp>
      <p:sp>
        <p:nvSpPr>
          <p:cNvPr id="7" name="内容占位符 1"/>
          <p:cNvSpPr txBox="1"/>
          <p:nvPr/>
        </p:nvSpPr>
        <p:spPr bwMode="auto">
          <a:xfrm>
            <a:off x="360854" y="52290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当拔去销钉后，气缸内的空气膨胀推动活塞向右运动</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130246"/>
          </a:xfrm>
        </p:spPr>
        <p:txBody>
          <a:bodyPr/>
          <a:lstStyle/>
          <a:p>
            <a:pPr algn="l"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）温度计的示数将</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dirty="0">
                <a:solidFill>
                  <a:srgbClr val="000000"/>
                </a:solidFill>
                <a:uFill>
                  <a:solidFill>
                    <a:srgbClr val="000000"/>
                  </a:solidFill>
                </a:uFill>
                <a:latin typeface="+mj-ea"/>
                <a:ea typeface="+mj-ea"/>
                <a:cs typeface="Times New Roman" panose="02020603050405020304" pitchFamily="18" charset="0"/>
              </a:rPr>
              <a:t>___________________</a:t>
            </a:r>
          </a:p>
          <a:p>
            <a:pPr algn="l" hangingPunct="0">
              <a:spcAft>
                <a:spcPts val="0"/>
              </a:spcAft>
              <a:tabLst>
                <a:tab pos="5941060" algn="l"/>
              </a:tabLst>
            </a:pPr>
            <a:r>
              <a:rPr lang="en-US" altLang="zh-CN" dirty="0">
                <a:solidFill>
                  <a:srgbClr val="000000"/>
                </a:solidFill>
                <a:uFill>
                  <a:solidFill>
                    <a:srgbClr val="000000"/>
                  </a:solidFill>
                </a:uFill>
                <a:latin typeface="+mj-ea"/>
                <a:ea typeface="+mj-ea"/>
                <a:cs typeface="Times New Roman" panose="02020603050405020304" pitchFamily="18" charset="0"/>
              </a:rPr>
              <a:t>__________________</a:t>
            </a:r>
            <a:r>
              <a:rPr lang="en-US" altLang="zh-CN" dirty="0">
                <a:solidFill>
                  <a:srgbClr val="000000"/>
                </a:solidFill>
                <a:latin typeface="+mj-ea"/>
                <a:ea typeface="+mj-ea"/>
                <a:cs typeface="Times New Roman" panose="02020603050405020304" pitchFamily="18" charset="0"/>
              </a:rPr>
              <a:t>.</a:t>
            </a:r>
            <a:endParaRPr lang="zh-CN" altLang="zh-CN" sz="1100" dirty="0">
              <a:solidFill>
                <a:srgbClr val="000000"/>
              </a:solidFill>
              <a:latin typeface="+mj-ea"/>
              <a:ea typeface="+mj-ea"/>
              <a:cs typeface="Times New Roman" panose="02020603050405020304" pitchFamily="18" charset="0"/>
            </a:endParaRPr>
          </a:p>
        </p:txBody>
      </p:sp>
      <p:pic>
        <p:nvPicPr>
          <p:cNvPr id="3" name="hh28.jpg" descr="id:2147488851;FounderCES"/>
          <p:cNvPicPr/>
          <p:nvPr/>
        </p:nvPicPr>
        <p:blipFill>
          <a:blip r:embed="rId2"/>
          <a:stretch>
            <a:fillRect/>
          </a:stretch>
        </p:blipFill>
        <p:spPr>
          <a:xfrm>
            <a:off x="4598478" y="2348880"/>
            <a:ext cx="2993455" cy="1800200"/>
          </a:xfrm>
          <a:prstGeom prst="rect">
            <a:avLst/>
          </a:prstGeom>
        </p:spPr>
      </p:pic>
      <p:sp>
        <p:nvSpPr>
          <p:cNvPr id="4" name="矩形 3"/>
          <p:cNvSpPr/>
          <p:nvPr/>
        </p:nvSpPr>
        <p:spPr>
          <a:xfrm>
            <a:off x="5259308" y="419521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p>
        </p:txBody>
      </p:sp>
      <p:sp>
        <p:nvSpPr>
          <p:cNvPr id="6" name="矩形 5"/>
          <p:cNvSpPr/>
          <p:nvPr/>
        </p:nvSpPr>
        <p:spPr>
          <a:xfrm>
            <a:off x="3422118" y="1181200"/>
            <a:ext cx="803425" cy="461665"/>
          </a:xfrm>
          <a:prstGeom prst="rect">
            <a:avLst/>
          </a:prstGeom>
        </p:spPr>
        <p:txBody>
          <a:bodyPr wrap="none">
            <a:spAutoFit/>
          </a:bodyPr>
          <a:lstStyle/>
          <a:p>
            <a:r>
              <a:rPr lang="zh-CN" altLang="zh-CN" sz="2400">
                <a:cs typeface="Times New Roman" panose="02020603050405020304" pitchFamily="18" charset="0"/>
              </a:rPr>
              <a:t>降低</a:t>
            </a:r>
            <a:endParaRPr lang="zh-CN" altLang="en-US"/>
          </a:p>
        </p:txBody>
      </p:sp>
      <p:sp>
        <p:nvSpPr>
          <p:cNvPr id="8" name="矩形 7"/>
          <p:cNvSpPr/>
          <p:nvPr/>
        </p:nvSpPr>
        <p:spPr>
          <a:xfrm>
            <a:off x="8828770" y="1038840"/>
            <a:ext cx="2969083" cy="576248"/>
          </a:xfrm>
          <a:prstGeom prst="rect">
            <a:avLst/>
          </a:prstGeom>
        </p:spPr>
        <p:txBody>
          <a:bodyPr wrap="none">
            <a:spAutoFit/>
          </a:bodyPr>
          <a:lstStyle/>
          <a:p>
            <a:pPr algn="just">
              <a:lnSpc>
                <a:spcPct val="150000"/>
              </a:lnSpc>
              <a:spcAft>
                <a:spcPts val="0"/>
              </a:spcAft>
            </a:pPr>
            <a:r>
              <a:rPr lang="zh-CN" altLang="zh-CN" sz="2400" dirty="0">
                <a:cs typeface="Times New Roman" panose="02020603050405020304" pitchFamily="18" charset="0"/>
              </a:rPr>
              <a:t>气体对活塞做功，内</a:t>
            </a:r>
            <a:endParaRPr lang="zh-CN" altLang="zh-CN" sz="900" dirty="0">
              <a:solidFill>
                <a:srgbClr val="000000"/>
              </a:solidFill>
              <a:cs typeface="Times New Roman" panose="02020603050405020304" pitchFamily="18" charset="0"/>
            </a:endParaRPr>
          </a:p>
        </p:txBody>
      </p:sp>
      <p:sp>
        <p:nvSpPr>
          <p:cNvPr id="10" name="矩形 9"/>
          <p:cNvSpPr/>
          <p:nvPr/>
        </p:nvSpPr>
        <p:spPr>
          <a:xfrm>
            <a:off x="396022" y="1702412"/>
            <a:ext cx="2659702" cy="461665"/>
          </a:xfrm>
          <a:prstGeom prst="rect">
            <a:avLst/>
          </a:prstGeom>
        </p:spPr>
        <p:txBody>
          <a:bodyPr wrap="none">
            <a:spAutoFit/>
          </a:bodyPr>
          <a:lstStyle/>
          <a:p>
            <a:r>
              <a:rPr lang="zh-CN" altLang="zh-CN" sz="2400">
                <a:cs typeface="Times New Roman" panose="02020603050405020304" pitchFamily="18" charset="0"/>
              </a:rPr>
              <a:t>能减小，温度降低</a:t>
            </a:r>
            <a:endParaRPr lang="zh-CN" altLang="en-US"/>
          </a:p>
        </p:txBody>
      </p:sp>
      <p:sp>
        <p:nvSpPr>
          <p:cNvPr id="11" name="内容占位符 1"/>
          <p:cNvSpPr txBox="1"/>
          <p:nvPr/>
        </p:nvSpPr>
        <p:spPr bwMode="auto">
          <a:xfrm>
            <a:off x="400935" y="48190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气体对活塞做功，将内能转化为机械能，气体的内能减少，温度降低，导致了温度计的示数下降</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小夏在探究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物质的放热能力与哪些因素有关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时，分别用质量相等的水和另一种液体进行实验，并用图像对实验数据进行处理，如图所示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实验中，水和另一种液体在相同时间内放出的热量相等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分析图像可知</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物质为水，另一种液体的比热容为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29.jpg" descr="id:2147488858;FounderCES"/>
          <p:cNvPicPr/>
          <p:nvPr/>
        </p:nvPicPr>
        <p:blipFill>
          <a:blip r:embed="rId2"/>
          <a:stretch>
            <a:fillRect/>
          </a:stretch>
        </p:blipFill>
        <p:spPr>
          <a:xfrm>
            <a:off x="4367014" y="3068960"/>
            <a:ext cx="3888432" cy="2528172"/>
          </a:xfrm>
          <a:prstGeom prst="rect">
            <a:avLst/>
          </a:prstGeom>
        </p:spPr>
      </p:pic>
      <p:sp>
        <p:nvSpPr>
          <p:cNvPr id="4" name="矩形 3"/>
          <p:cNvSpPr/>
          <p:nvPr/>
        </p:nvSpPr>
        <p:spPr>
          <a:xfrm>
            <a:off x="5159102" y="559713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
        <p:nvSpPr>
          <p:cNvPr id="6" name="矩形 5"/>
          <p:cNvSpPr/>
          <p:nvPr/>
        </p:nvSpPr>
        <p:spPr>
          <a:xfrm>
            <a:off x="6856275" y="1912984"/>
            <a:ext cx="494046" cy="461665"/>
          </a:xfrm>
          <a:prstGeom prst="rect">
            <a:avLst/>
          </a:prstGeom>
        </p:spPr>
        <p:txBody>
          <a:bodyPr wrap="none">
            <a:spAutoFit/>
          </a:bodyPr>
          <a:lstStyle/>
          <a:p>
            <a:r>
              <a:rPr lang="zh-CN" altLang="zh-CN" sz="2400">
                <a:cs typeface="Times New Roman" panose="02020603050405020304" pitchFamily="18" charset="0"/>
              </a:rPr>
              <a:t>甲</a:t>
            </a:r>
            <a:endParaRPr lang="zh-CN" altLang="en-US"/>
          </a:p>
        </p:txBody>
      </p:sp>
      <p:sp>
        <p:nvSpPr>
          <p:cNvPr id="8" name="矩形 7"/>
          <p:cNvSpPr/>
          <p:nvPr/>
        </p:nvSpPr>
        <p:spPr>
          <a:xfrm>
            <a:off x="910630" y="2478736"/>
            <a:ext cx="1289135" cy="461665"/>
          </a:xfrm>
          <a:prstGeom prst="rect">
            <a:avLst/>
          </a:prstGeom>
        </p:spPr>
        <p:txBody>
          <a:bodyPr wrap="none">
            <a:spAutoFit/>
          </a:bodyPr>
          <a:lstStyle/>
          <a:p>
            <a:r>
              <a:rPr lang="en-US" altLang="zh-CN" sz="2400"/>
              <a:t>2.1</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3</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63714"/>
          </a:xfrm>
        </p:spPr>
        <p:txBody>
          <a:bodyPr/>
          <a:lstStyle/>
          <a:p>
            <a:pPr hangingPunct="0">
              <a:lnSpc>
                <a:spcPct val="130000"/>
              </a:lnSpc>
              <a:spcAft>
                <a:spcPts val="0"/>
              </a:spcAft>
            </a:pP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时间相等时，两种液体放出的热量相等，由图像可知，乙液体的温度降低得快，甲液体温度降低得慢；利用热量的计算公式</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放</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cm</a:t>
            </a:r>
            <a:r>
              <a:rPr lang="en-US" altLang="zh-CN" sz="2300">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a:latin typeface="Times New Roman" panose="02020603050405020304" pitchFamily="18" charset="0"/>
                <a:ea typeface="宋体" panose="02010600030101010101" pitchFamily="2" charset="-122"/>
                <a:cs typeface="Times New Roman" panose="02020603050405020304" pitchFamily="18" charset="0"/>
              </a:rPr>
              <a:t>可知，在质量相等、初温相同、放热也相同的情况下，温度降低得快的物质比热容小，所以甲液体的比热容大，所以若甲、乙两种液体中一种液体是水，则一定是甲液体；由题知，水和乙液体的质量相同，即</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水</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乙</a:t>
            </a:r>
            <a:r>
              <a:rPr lang="zh-CN" altLang="zh-CN" sz="2300">
                <a:latin typeface="Times New Roman" panose="02020603050405020304" pitchFamily="18" charset="0"/>
                <a:ea typeface="宋体" panose="02010600030101010101" pitchFamily="2" charset="-122"/>
                <a:cs typeface="Times New Roman" panose="02020603050405020304" pitchFamily="18" charset="0"/>
              </a:rPr>
              <a:t>，而水和乙液体在相同时间内放出的热量相等即</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水放</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乙放</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水</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乙</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4.2</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aseline="30000">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a:latin typeface="Times New Roman" panose="02020603050405020304" pitchFamily="18" charset="0"/>
                <a:ea typeface="宋体" panose="02010600030101010101" pitchFamily="2" charset="-122"/>
                <a:cs typeface="Times New Roman" panose="02020603050405020304" pitchFamily="18" charset="0"/>
              </a:rPr>
              <a:t> J</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kg</a:t>
            </a:r>
            <a:r>
              <a:rPr lang="en-US" altLang="zh-CN" sz="2300">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60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40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乙</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60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20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aseline="-25000">
                <a:latin typeface="Times New Roman" panose="02020603050405020304" pitchFamily="18" charset="0"/>
                <a:ea typeface="宋体" panose="02010600030101010101" pitchFamily="2" charset="-122"/>
                <a:cs typeface="Times New Roman" panose="02020603050405020304" pitchFamily="18" charset="0"/>
              </a:rPr>
              <a:t>乙</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2.1</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aseline="30000">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a:latin typeface="Times New Roman" panose="02020603050405020304" pitchFamily="18" charset="0"/>
                <a:ea typeface="宋体" panose="02010600030101010101" pitchFamily="2" charset="-122"/>
                <a:cs typeface="Times New Roman" panose="02020603050405020304" pitchFamily="18" charset="0"/>
              </a:rPr>
              <a:t> J</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kg</a:t>
            </a:r>
            <a:r>
              <a:rPr lang="en-US" altLang="zh-CN" sz="2300">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29.jpg" descr="id:2147488858;FounderCES"/>
          <p:cNvPicPr/>
          <p:nvPr/>
        </p:nvPicPr>
        <p:blipFill>
          <a:blip r:embed="rId2"/>
          <a:stretch>
            <a:fillRect/>
          </a:stretch>
        </p:blipFill>
        <p:spPr>
          <a:xfrm>
            <a:off x="4797000" y="3951640"/>
            <a:ext cx="3322538" cy="2160240"/>
          </a:xfrm>
          <a:prstGeom prst="rect">
            <a:avLst/>
          </a:prstGeom>
        </p:spPr>
      </p:pic>
      <p:sp>
        <p:nvSpPr>
          <p:cNvPr id="4" name="矩形 3"/>
          <p:cNvSpPr/>
          <p:nvPr/>
        </p:nvSpPr>
        <p:spPr>
          <a:xfrm>
            <a:off x="5303118" y="602128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表示电路的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个连接点，将图中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点连接起来，灯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串联在电路中；将图中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点连接起来，灯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并联在电路中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30.jpg" descr="id:2147488865;FounderCES"/>
          <p:cNvPicPr/>
          <p:nvPr/>
        </p:nvPicPr>
        <p:blipFill>
          <a:blip r:embed="rId2"/>
          <a:stretch>
            <a:fillRect/>
          </a:stretch>
        </p:blipFill>
        <p:spPr>
          <a:xfrm>
            <a:off x="4727054" y="1955001"/>
            <a:ext cx="2025308" cy="2122071"/>
          </a:xfrm>
          <a:prstGeom prst="rect">
            <a:avLst/>
          </a:prstGeom>
        </p:spPr>
      </p:pic>
      <p:sp>
        <p:nvSpPr>
          <p:cNvPr id="4" name="矩形 3"/>
          <p:cNvSpPr/>
          <p:nvPr/>
        </p:nvSpPr>
        <p:spPr>
          <a:xfrm>
            <a:off x="5028813" y="396896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6" name="矩形 5"/>
          <p:cNvSpPr/>
          <p:nvPr/>
        </p:nvSpPr>
        <p:spPr>
          <a:xfrm>
            <a:off x="8157062" y="833437"/>
            <a:ext cx="801823" cy="461665"/>
          </a:xfrm>
          <a:prstGeom prst="rect">
            <a:avLst/>
          </a:prstGeom>
        </p:spPr>
        <p:txBody>
          <a:bodyPr wrap="none">
            <a:spAutoFit/>
          </a:bodyPr>
          <a:lstStyle/>
          <a:p>
            <a:r>
              <a:rPr lang="en-US" altLang="zh-CN" sz="2400"/>
              <a:t>1</a:t>
            </a:r>
            <a:r>
              <a:rPr lang="zh-CN" altLang="zh-CN" sz="2400">
                <a:cs typeface="Times New Roman" panose="02020603050405020304" pitchFamily="18" charset="0"/>
              </a:rPr>
              <a:t>、</a:t>
            </a:r>
            <a:r>
              <a:rPr lang="en-US" altLang="zh-CN" sz="2400"/>
              <a:t>4</a:t>
            </a:r>
            <a:endParaRPr lang="zh-CN" altLang="en-US"/>
          </a:p>
        </p:txBody>
      </p:sp>
      <p:sp>
        <p:nvSpPr>
          <p:cNvPr id="8" name="矩形 7"/>
          <p:cNvSpPr/>
          <p:nvPr/>
        </p:nvSpPr>
        <p:spPr>
          <a:xfrm>
            <a:off x="3862958" y="1388325"/>
            <a:ext cx="801823" cy="461665"/>
          </a:xfrm>
          <a:prstGeom prst="rect">
            <a:avLst/>
          </a:prstGeom>
        </p:spPr>
        <p:txBody>
          <a:bodyPr wrap="none">
            <a:spAutoFit/>
          </a:bodyPr>
          <a:lstStyle/>
          <a:p>
            <a:r>
              <a:rPr lang="en-US" altLang="zh-CN" sz="2400"/>
              <a:t>1</a:t>
            </a:r>
            <a:r>
              <a:rPr lang="zh-CN" altLang="zh-CN" sz="2400">
                <a:cs typeface="Times New Roman" panose="02020603050405020304" pitchFamily="18" charset="0"/>
              </a:rPr>
              <a:t>、</a:t>
            </a:r>
            <a:r>
              <a:rPr lang="en-US" altLang="zh-CN" sz="2400"/>
              <a:t>2</a:t>
            </a:r>
            <a:endParaRPr lang="zh-CN" altLang="en-US"/>
          </a:p>
        </p:txBody>
      </p:sp>
      <p:sp>
        <p:nvSpPr>
          <p:cNvPr id="10" name="矩形 9"/>
          <p:cNvSpPr/>
          <p:nvPr/>
        </p:nvSpPr>
        <p:spPr>
          <a:xfrm>
            <a:off x="5375126" y="1388324"/>
            <a:ext cx="801823" cy="461665"/>
          </a:xfrm>
          <a:prstGeom prst="rect">
            <a:avLst/>
          </a:prstGeom>
        </p:spPr>
        <p:txBody>
          <a:bodyPr wrap="none">
            <a:spAutoFit/>
          </a:bodyPr>
          <a:lstStyle/>
          <a:p>
            <a:r>
              <a:rPr lang="en-US" altLang="zh-CN" sz="2400"/>
              <a:t>3</a:t>
            </a:r>
            <a:r>
              <a:rPr lang="zh-CN" altLang="zh-CN" sz="2400">
                <a:cs typeface="Times New Roman" panose="02020603050405020304" pitchFamily="18" charset="0"/>
              </a:rPr>
              <a:t>、</a:t>
            </a:r>
            <a:r>
              <a:rPr lang="en-US" altLang="zh-CN" sz="2400"/>
              <a:t>4</a:t>
            </a:r>
            <a:endParaRPr lang="zh-CN" altLang="en-US"/>
          </a:p>
        </p:txBody>
      </p:sp>
      <p:sp>
        <p:nvSpPr>
          <p:cNvPr id="11" name="内容占位符 1"/>
          <p:cNvSpPr txBox="1"/>
          <p:nvPr/>
        </p:nvSpPr>
        <p:spPr bwMode="auto">
          <a:xfrm>
            <a:off x="352282" y="443711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直接连接</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a:t>
            </a:r>
            <a:r>
              <a:rPr lang="zh-CN" altLang="zh-CN">
                <a:latin typeface="Times New Roman" panose="02020603050405020304" pitchFamily="18" charset="0"/>
                <a:ea typeface="宋体" panose="02010600030101010101" pitchFamily="2" charset="-122"/>
                <a:cs typeface="Times New Roman" panose="02020603050405020304" pitchFamily="18" charset="0"/>
              </a:rPr>
              <a:t>，这样电流从电源正极出发，会依次通过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两盏灯泡，最终回到电源的负极；分别将</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点和</a:t>
            </a:r>
            <a:r>
              <a:rPr lang="en-US" altLang="zh-CN">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a:t>
            </a:r>
            <a:r>
              <a:rPr lang="zh-CN" altLang="zh-CN">
                <a:latin typeface="Times New Roman" panose="02020603050405020304" pitchFamily="18" charset="0"/>
                <a:ea typeface="宋体" panose="02010600030101010101" pitchFamily="2" charset="-122"/>
                <a:cs typeface="Times New Roman" panose="02020603050405020304" pitchFamily="18" charset="0"/>
              </a:rPr>
              <a:t>点连接起来，这样电流从正极出发后会分别通过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两盏灯泡，最后回到电源的负极，两个灯泡之间互不影响，灯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并联在电路中</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30855"/>
            <a:ext cx="11485848" cy="2238241"/>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作图题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如图所示是小区单元防盗门上的楼宇对讲装置，在楼下按下对应住户的号码按钮（</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相当于开关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），该住户家中的门铃就会发出声音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如图乙所示是其电路原理图，请你连接完整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53.jpg" descr="id:2147488872;FounderCES"/>
          <p:cNvPicPr/>
          <p:nvPr/>
        </p:nvPicPr>
        <p:blipFill>
          <a:blip r:embed="rId2"/>
          <a:stretch>
            <a:fillRect/>
          </a:stretch>
        </p:blipFill>
        <p:spPr>
          <a:xfrm>
            <a:off x="3574926" y="2452198"/>
            <a:ext cx="813520" cy="2023462"/>
          </a:xfrm>
          <a:prstGeom prst="rect">
            <a:avLst/>
          </a:prstGeom>
        </p:spPr>
      </p:pic>
      <p:pic>
        <p:nvPicPr>
          <p:cNvPr id="4" name="jj154.jpg" descr="id:2147488879;FounderCES"/>
          <p:cNvPicPr/>
          <p:nvPr/>
        </p:nvPicPr>
        <p:blipFill>
          <a:blip r:embed="rId3"/>
          <a:stretch>
            <a:fillRect/>
          </a:stretch>
        </p:blipFill>
        <p:spPr>
          <a:xfrm>
            <a:off x="6239222" y="2567687"/>
            <a:ext cx="2736304" cy="1630636"/>
          </a:xfrm>
          <a:prstGeom prst="rect">
            <a:avLst/>
          </a:prstGeom>
        </p:spPr>
      </p:pic>
      <p:sp>
        <p:nvSpPr>
          <p:cNvPr id="5" name="矩形 4"/>
          <p:cNvSpPr/>
          <p:nvPr/>
        </p:nvSpPr>
        <p:spPr>
          <a:xfrm>
            <a:off x="3718943" y="4540430"/>
            <a:ext cx="5112568"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015086" y="486359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8" name="矩形 7"/>
          <p:cNvSpPr/>
          <p:nvPr/>
        </p:nvSpPr>
        <p:spPr>
          <a:xfrm>
            <a:off x="361686" y="2637487"/>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9502" y="2259826"/>
            <a:ext cx="2907745" cy="1938497"/>
          </a:xfrm>
          <a:prstGeom prst="rect">
            <a:avLst/>
          </a:prstGeom>
        </p:spPr>
      </p:pic>
      <p:sp>
        <p:nvSpPr>
          <p:cNvPr id="7" name="内容占位符 1"/>
          <p:cNvSpPr>
            <a:spLocks noGrp="1"/>
          </p:cNvSpPr>
          <p:nvPr/>
        </p:nvSpPr>
        <p:spPr>
          <a:xfrm>
            <a:off x="360680" y="5347970"/>
            <a:ext cx="11783695" cy="1198880"/>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根据题意可知，各住户家中的门铃互不影响，因此各门铃间的连接方式为并联，并且各住户家中的门铃都有相应的开关控制</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如图所示是同学利用老师的磁吸式电学器材在磁性黑板上组装电路时的一张照片，虽然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都没有损坏，但现在可以看到：当开关闭合后却只有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发光，请你用笔画线添加导线改造电路，要求：让三盏灯都能亮起来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32.jpg" descr="id:2147488886;FounderCES"/>
          <p:cNvPicPr/>
          <p:nvPr/>
        </p:nvPicPr>
        <p:blipFill>
          <a:blip r:embed="rId2"/>
          <a:stretch>
            <a:fillRect/>
          </a:stretch>
        </p:blipFill>
        <p:spPr>
          <a:xfrm>
            <a:off x="4295006" y="2636912"/>
            <a:ext cx="3384376" cy="2576188"/>
          </a:xfrm>
          <a:prstGeom prst="rect">
            <a:avLst/>
          </a:prstGeom>
        </p:spPr>
      </p:pic>
      <p:sp>
        <p:nvSpPr>
          <p:cNvPr id="4" name="矩形 3"/>
          <p:cNvSpPr/>
          <p:nvPr/>
        </p:nvSpPr>
        <p:spPr>
          <a:xfrm>
            <a:off x="5303118" y="521310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
        <p:nvSpPr>
          <p:cNvPr id="6" name="矩形 5"/>
          <p:cNvSpPr/>
          <p:nvPr/>
        </p:nvSpPr>
        <p:spPr>
          <a:xfrm>
            <a:off x="360854" y="2256420"/>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6173" y="2430365"/>
            <a:ext cx="3859233" cy="2799066"/>
          </a:xfrm>
          <a:prstGeom prst="rect">
            <a:avLst/>
          </a:prstGeom>
        </p:spPr>
      </p:pic>
      <p:sp>
        <p:nvSpPr>
          <p:cNvPr id="10" name="矩形 9"/>
          <p:cNvSpPr/>
          <p:nvPr/>
        </p:nvSpPr>
        <p:spPr>
          <a:xfrm>
            <a:off x="360854" y="5733072"/>
            <a:ext cx="10198848" cy="576248"/>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宋体" panose="02010600030101010101" pitchFamily="2"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宋体" panose="02010600030101010101" pitchFamily="2" charset="-122"/>
                <a:cs typeface="Times New Roman" panose="02020603050405020304" pitchFamily="18" charset="0"/>
              </a:rPr>
              <a:t>]</a:t>
            </a:r>
            <a:r>
              <a:rPr lang="zh-CN" altLang="zh-CN" sz="2400" b="0">
                <a:solidFill>
                  <a:schemeClr val="tx1"/>
                </a:solidFill>
                <a:cs typeface="Times New Roman" panose="02020603050405020304" pitchFamily="18" charset="0"/>
              </a:rPr>
              <a:t>三盏灯并联，且三盏灯同时亮、同时灭，且开关接在干路上</a:t>
            </a:r>
            <a:r>
              <a:rPr lang="en-US" altLang="zh-CN" sz="2400" b="0">
                <a:solidFill>
                  <a:schemeClr val="tx1"/>
                </a:solidFill>
                <a:cs typeface="Times New Roman" panose="02020603050405020304" pitchFamily="18" charset="0"/>
              </a:rPr>
              <a:t>.</a:t>
            </a:r>
            <a:endParaRPr lang="zh-CN" altLang="zh-CN" sz="900" b="0">
              <a:solidFill>
                <a:schemeClr val="tx1"/>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实验探究题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比较豆浆和牛奶的吸热能力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，小欣进行了如图所示的实验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在两个相同的塑料瓶中分别倒入初温都是室温的豆浆和牛奶，在两瓶中各插一支相同的温度计，然后将两个塑料瓶同时浸入热水中，用秒表每隔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记录一次豆浆和牛奶的温度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）本实验是通过比较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来比较两种物质吸热多少的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33.jpg" descr="id:2147488893;FounderCES"/>
          <p:cNvPicPr/>
          <p:nvPr/>
        </p:nvPicPr>
        <p:blipFill>
          <a:blip r:embed="rId2"/>
          <a:stretch>
            <a:fillRect/>
          </a:stretch>
        </p:blipFill>
        <p:spPr>
          <a:xfrm>
            <a:off x="4583038" y="3216435"/>
            <a:ext cx="3168352" cy="2103962"/>
          </a:xfrm>
          <a:prstGeom prst="rect">
            <a:avLst/>
          </a:prstGeom>
        </p:spPr>
      </p:pic>
      <p:sp>
        <p:nvSpPr>
          <p:cNvPr id="4" name="矩形 3"/>
          <p:cNvSpPr/>
          <p:nvPr/>
        </p:nvSpPr>
        <p:spPr>
          <a:xfrm>
            <a:off x="5233431" y="515719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
        <p:nvSpPr>
          <p:cNvPr id="6" name="矩形 5"/>
          <p:cNvSpPr/>
          <p:nvPr/>
        </p:nvSpPr>
        <p:spPr>
          <a:xfrm>
            <a:off x="3718942" y="5749476"/>
            <a:ext cx="1422184" cy="461665"/>
          </a:xfrm>
          <a:prstGeom prst="rect">
            <a:avLst/>
          </a:prstGeom>
        </p:spPr>
        <p:txBody>
          <a:bodyPr wrap="none">
            <a:spAutoFit/>
          </a:bodyPr>
          <a:lstStyle/>
          <a:p>
            <a:r>
              <a:rPr lang="zh-CN" altLang="zh-CN" sz="2400">
                <a:cs typeface="Times New Roman" panose="02020603050405020304" pitchFamily="18" charset="0"/>
              </a:rPr>
              <a:t>加热时间</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1912"/>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）实验中除了初温，还应使瓶中豆浆和牛奶的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hh33.jpg" descr="id:2147488893;FounderCES"/>
          <p:cNvPicPr/>
          <p:nvPr/>
        </p:nvPicPr>
        <p:blipFill>
          <a:blip r:embed="rId2"/>
          <a:stretch>
            <a:fillRect/>
          </a:stretch>
        </p:blipFill>
        <p:spPr>
          <a:xfrm>
            <a:off x="4511030" y="3720307"/>
            <a:ext cx="3168352" cy="2103962"/>
          </a:xfrm>
          <a:prstGeom prst="rect">
            <a:avLst/>
          </a:prstGeom>
        </p:spPr>
      </p:pic>
      <p:sp>
        <p:nvSpPr>
          <p:cNvPr id="5" name="矩形 4"/>
          <p:cNvSpPr/>
          <p:nvPr/>
        </p:nvSpPr>
        <p:spPr>
          <a:xfrm>
            <a:off x="5161423" y="566106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
        <p:nvSpPr>
          <p:cNvPr id="6" name="内容占位符 1"/>
          <p:cNvSpPr txBox="1"/>
          <p:nvPr/>
        </p:nvSpPr>
        <p:spPr bwMode="auto">
          <a:xfrm>
            <a:off x="360854" y="14845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）小欣通过分析实验记录的数据，发现豆浆和牛奶加热相同的时间，豆浆的温度升高较多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由此得出结论：</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的吸热能力较强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0854" y="25865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根据实验结论可以推测，若要使图中的豆浆和牛奶升高相同的温度，</a:t>
            </a:r>
            <a:r>
              <a:rPr lang="en-US" altLang="zh-CN" b="1"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需要的加热时间较长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7061645" y="1035464"/>
            <a:ext cx="803425" cy="461665"/>
          </a:xfrm>
          <a:prstGeom prst="rect">
            <a:avLst/>
          </a:prstGeom>
        </p:spPr>
        <p:txBody>
          <a:bodyPr wrap="none">
            <a:spAutoFit/>
          </a:bodyPr>
          <a:lstStyle/>
          <a:p>
            <a:r>
              <a:rPr lang="zh-CN" altLang="zh-CN" sz="2400">
                <a:cs typeface="Times New Roman" panose="02020603050405020304" pitchFamily="18" charset="0"/>
              </a:rPr>
              <a:t>质量</a:t>
            </a:r>
            <a:endParaRPr lang="zh-CN" altLang="en-US"/>
          </a:p>
        </p:txBody>
      </p:sp>
      <p:sp>
        <p:nvSpPr>
          <p:cNvPr id="12" name="矩形 11"/>
          <p:cNvSpPr/>
          <p:nvPr/>
        </p:nvSpPr>
        <p:spPr>
          <a:xfrm>
            <a:off x="4024558" y="2115959"/>
            <a:ext cx="803425" cy="461665"/>
          </a:xfrm>
          <a:prstGeom prst="rect">
            <a:avLst/>
          </a:prstGeom>
        </p:spPr>
        <p:txBody>
          <a:bodyPr wrap="none">
            <a:spAutoFit/>
          </a:bodyPr>
          <a:lstStyle/>
          <a:p>
            <a:r>
              <a:rPr lang="zh-CN" altLang="zh-CN" sz="2400">
                <a:cs typeface="Times New Roman" panose="02020603050405020304" pitchFamily="18" charset="0"/>
              </a:rPr>
              <a:t>牛奶</a:t>
            </a:r>
            <a:endParaRPr lang="zh-CN" altLang="en-US"/>
          </a:p>
        </p:txBody>
      </p:sp>
      <p:sp>
        <p:nvSpPr>
          <p:cNvPr id="14" name="矩形 13"/>
          <p:cNvSpPr/>
          <p:nvPr/>
        </p:nvSpPr>
        <p:spPr>
          <a:xfrm>
            <a:off x="9983638" y="2561190"/>
            <a:ext cx="803425"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牛奶</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一冰块先后经历了以下三个过程：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的冰到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的冰，吸收热量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的冰变为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的水，吸收热量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的水，吸收热量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，在整个过程中质量保持不变，不考虑热量散失，则（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109760" y="2464762"/>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3140"/>
            <a:ext cx="11485848" cy="1754326"/>
          </a:xfrm>
        </p:spPr>
        <p:txBody>
          <a:body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在进行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怎样使两个小灯泡亮起来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的探究活动中，小明、小红和小华三人把一只开关和两个小灯泡逐一顺次连接后，刚将线路两端接到电源两极，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就亮了，但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48792" y="1181483"/>
            <a:ext cx="4118422" cy="400338"/>
          </a:xfrm>
          <a:prstGeom prst="rect">
            <a:avLst/>
          </a:prstGeom>
        </p:spPr>
      </p:pic>
      <p:sp>
        <p:nvSpPr>
          <p:cNvPr id="7" name="矩形 6"/>
          <p:cNvSpPr/>
          <p:nvPr/>
        </p:nvSpPr>
        <p:spPr>
          <a:xfrm>
            <a:off x="360854" y="2911987"/>
            <a:ext cx="10721582" cy="576248"/>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）他们在实验操作中不当之处：</a:t>
            </a:r>
            <a:r>
              <a:rPr lang="zh-CN" altLang="zh-CN" sz="2400" b="0" u="sng">
                <a:solidFill>
                  <a:srgbClr val="000000"/>
                </a:solidFill>
                <a:uFill>
                  <a:solidFill>
                    <a:srgbClr val="000000"/>
                  </a:solidFill>
                </a:uFill>
                <a:cs typeface="Times New Roman" panose="02020603050405020304" pitchFamily="18" charset="0"/>
              </a:rPr>
              <a:t>　　　　　　　　　　　　</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1100" b="0">
              <a:solidFill>
                <a:srgbClr val="000000"/>
              </a:solidFill>
              <a:cs typeface="Times New Roman" panose="02020603050405020304" pitchFamily="18" charset="0"/>
            </a:endParaRPr>
          </a:p>
        </p:txBody>
      </p:sp>
      <p:sp>
        <p:nvSpPr>
          <p:cNvPr id="9" name="矩形 8"/>
          <p:cNvSpPr/>
          <p:nvPr/>
        </p:nvSpPr>
        <p:spPr>
          <a:xfrm>
            <a:off x="5142438" y="2965342"/>
            <a:ext cx="3587842" cy="461665"/>
          </a:xfrm>
          <a:prstGeom prst="rect">
            <a:avLst/>
          </a:prstGeom>
        </p:spPr>
        <p:txBody>
          <a:bodyPr wrap="none">
            <a:spAutoFit/>
          </a:bodyPr>
          <a:lstStyle/>
          <a:p>
            <a:r>
              <a:rPr lang="zh-CN" altLang="zh-CN" sz="2400" dirty="0">
                <a:cs typeface="Times New Roman" panose="02020603050405020304" pitchFamily="18" charset="0"/>
              </a:rPr>
              <a:t>连接电路时，开关未断开</a:t>
            </a:r>
            <a:endParaRPr lang="zh-CN" altLang="en-US" dirty="0"/>
          </a:p>
        </p:txBody>
      </p:sp>
      <p:sp>
        <p:nvSpPr>
          <p:cNvPr id="6" name="内容占位符 1"/>
          <p:cNvSpPr>
            <a:spLocks noGrp="1"/>
          </p:cNvSpPr>
          <p:nvPr/>
        </p:nvSpPr>
        <p:spPr>
          <a:xfrm>
            <a:off x="360854" y="3626561"/>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刚将线路两端接到电源两极，</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就亮了，说明此时电路是通路，开关没有断开，实验操作中不当之处是连接电路时，开关未断开</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8042"/>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）请在图甲的方框中画出他们所连接电路的电路图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14.jpg" descr="id:2147488935;FounderCES"/>
          <p:cNvPicPr/>
          <p:nvPr/>
        </p:nvPicPr>
        <p:blipFill>
          <a:blip r:embed="rId2"/>
          <a:srcRect r="48236"/>
          <a:stretch>
            <a:fillRect/>
          </a:stretch>
        </p:blipFill>
        <p:spPr>
          <a:xfrm>
            <a:off x="3928110" y="2010410"/>
            <a:ext cx="3960217" cy="2376170"/>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0476" y="2075184"/>
            <a:ext cx="1800200" cy="1447614"/>
          </a:xfrm>
          <a:prstGeom prst="rect">
            <a:avLst/>
          </a:prstGeom>
        </p:spPr>
      </p:pic>
      <p:sp>
        <p:nvSpPr>
          <p:cNvPr id="8" name="矩形 7"/>
          <p:cNvSpPr/>
          <p:nvPr/>
        </p:nvSpPr>
        <p:spPr>
          <a:xfrm>
            <a:off x="7679382" y="1156533"/>
            <a:ext cx="2504212"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a:t>
            </a:r>
            <a:r>
              <a:rPr lang="en-US" altLang="zh-CN" sz="2400">
                <a:cs typeface="Times New Roman" panose="02020603050405020304" pitchFamily="18" charset="0"/>
              </a:rPr>
              <a:t>1</a:t>
            </a:r>
            <a:r>
              <a:rPr lang="zh-CN" altLang="zh-CN" sz="2400">
                <a:cs typeface="Times New Roman" panose="02020603050405020304" pitchFamily="18" charset="0"/>
              </a:rPr>
              <a:t>）所示　</a:t>
            </a:r>
            <a:endParaRPr lang="zh-CN" altLang="zh-CN" sz="900">
              <a:solidFill>
                <a:srgbClr val="000000"/>
              </a:solidFill>
              <a:cs typeface="Times New Roman" panose="02020603050405020304" pitchFamily="18" charset="0"/>
            </a:endParaRPr>
          </a:p>
        </p:txBody>
      </p:sp>
      <p:sp>
        <p:nvSpPr>
          <p:cNvPr id="9" name="内容占位符 1"/>
          <p:cNvSpPr txBox="1"/>
          <p:nvPr/>
        </p:nvSpPr>
        <p:spPr bwMode="auto">
          <a:xfrm>
            <a:off x="262558" y="43869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由题意</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把一只开关和两个小灯泡逐一顺次连接</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可知，电源、开关、两灯泡是串联的，电路图如图（</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）所示</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
        <p:nvSpPr>
          <p:cNvPr id="11" name="矩形 10"/>
          <p:cNvSpPr/>
          <p:nvPr/>
        </p:nvSpPr>
        <p:spPr>
          <a:xfrm>
            <a:off x="4514368" y="3325512"/>
            <a:ext cx="2194832" cy="576248"/>
          </a:xfrm>
          <a:prstGeom prst="rect">
            <a:avLst/>
          </a:prstGeom>
        </p:spPr>
        <p:txBody>
          <a:bodyPr wrap="none">
            <a:spAutoFit/>
          </a:bodyPr>
          <a:lstStyle/>
          <a:p>
            <a:pPr algn="just">
              <a:lnSpc>
                <a:spcPct val="150000"/>
              </a:lnSpc>
              <a:spcAft>
                <a:spcPts val="0"/>
              </a:spcAft>
            </a:pP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第</a:t>
            </a:r>
            <a:r>
              <a:rPr lang="en-US" altLang="zh-CN" sz="2400">
                <a:cs typeface="Times New Roman" panose="02020603050405020304" pitchFamily="18" charset="0"/>
              </a:rPr>
              <a:t>22</a:t>
            </a:r>
            <a:r>
              <a:rPr lang="zh-CN" altLang="zh-CN" sz="2400">
                <a:cs typeface="Times New Roman" panose="02020603050405020304" pitchFamily="18" charset="0"/>
              </a:rPr>
              <a:t>题（</a:t>
            </a:r>
            <a:r>
              <a:rPr lang="en-US" altLang="zh-CN" sz="2400">
                <a:cs typeface="Times New Roman" panose="02020603050405020304" pitchFamily="18" charset="0"/>
              </a:rPr>
              <a:t>1</a:t>
            </a:r>
            <a:r>
              <a:rPr lang="zh-CN" altLang="zh-CN" sz="2400">
                <a:cs typeface="Times New Roman" panose="02020603050405020304" pitchFamily="18" charset="0"/>
              </a:rPr>
              <a:t>）</a:t>
            </a:r>
            <a:r>
              <a:rPr lang="en-US" altLang="zh-CN" sz="2400">
                <a:latin typeface="宋体" panose="02010600030101010101" pitchFamily="2" charset="-122"/>
                <a:cs typeface="Times New Roman" panose="02020603050405020304" pitchFamily="18" charset="0"/>
              </a:rPr>
              <a:t>]</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1915"/>
            <a:ext cx="11485848" cy="1754326"/>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不亮，小明认为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的灯丝断了，但小红说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的观点一定是错的，理由是</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a:t>
            </a:r>
          </a:p>
          <a:p>
            <a:pPr hangingPunct="0">
              <a:spcAft>
                <a:spcPts val="0"/>
              </a:spcAft>
              <a:tabLst>
                <a:tab pos="5941060" algn="l"/>
              </a:tabLst>
            </a:pP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642853" y="1483427"/>
            <a:ext cx="803425" cy="461665"/>
          </a:xfrm>
          <a:prstGeom prst="rect">
            <a:avLst/>
          </a:prstGeom>
        </p:spPr>
        <p:txBody>
          <a:bodyPr wrap="none">
            <a:spAutoFit/>
          </a:bodyPr>
          <a:lstStyle/>
          <a:p>
            <a:r>
              <a:rPr lang="zh-CN" altLang="zh-CN" sz="2400">
                <a:cs typeface="Times New Roman" panose="02020603050405020304" pitchFamily="18" charset="0"/>
              </a:rPr>
              <a:t>小明</a:t>
            </a:r>
            <a:endParaRPr lang="zh-CN" altLang="en-US"/>
          </a:p>
        </p:txBody>
      </p:sp>
      <p:sp>
        <p:nvSpPr>
          <p:cNvPr id="9" name="矩形 8"/>
          <p:cNvSpPr/>
          <p:nvPr/>
        </p:nvSpPr>
        <p:spPr>
          <a:xfrm>
            <a:off x="344968" y="1888179"/>
            <a:ext cx="11438870" cy="1130246"/>
          </a:xfrm>
          <a:prstGeom prst="rect">
            <a:avLst/>
          </a:prstGeom>
        </p:spPr>
        <p:txBody>
          <a:bodyPr wrap="square">
            <a:spAutoFit/>
          </a:bodyPr>
          <a:lstStyle/>
          <a:p>
            <a:pPr algn="dist" eaLnBrk="1">
              <a:lnSpc>
                <a:spcPct val="150000"/>
              </a:lnSpc>
            </a:pPr>
            <a:r>
              <a:rPr lang="en-US" altLang="zh-CN" sz="2400" dirty="0">
                <a:cs typeface="Times New Roman" panose="02020603050405020304" pitchFamily="18" charset="0"/>
              </a:rPr>
              <a:t>                                  </a:t>
            </a:r>
            <a:r>
              <a:rPr lang="zh-CN" altLang="zh-CN" sz="2400" dirty="0">
                <a:cs typeface="Times New Roman" panose="02020603050405020304" pitchFamily="18" charset="0"/>
              </a:rPr>
              <a:t>两灯串联，如果灯</a:t>
            </a:r>
            <a:r>
              <a:rPr lang="en-US" altLang="zh-CN" sz="2400" dirty="0"/>
              <a:t>L</a:t>
            </a:r>
            <a:r>
              <a:rPr lang="en-US" altLang="zh-CN" sz="2400" baseline="-25000" dirty="0"/>
              <a:t>1</a:t>
            </a:r>
            <a:r>
              <a:rPr lang="zh-CN" altLang="zh-CN" sz="2400" dirty="0">
                <a:cs typeface="Times New Roman" panose="02020603050405020304" pitchFamily="18" charset="0"/>
              </a:rPr>
              <a:t>的灯丝断了，则电路断路，电路中没有电</a:t>
            </a:r>
            <a:endParaRPr lang="en-US" altLang="zh-CN" sz="2400" dirty="0">
              <a:cs typeface="Times New Roman" panose="02020603050405020304" pitchFamily="18" charset="0"/>
            </a:endParaRPr>
          </a:p>
          <a:p>
            <a:pPr eaLnBrk="1">
              <a:lnSpc>
                <a:spcPct val="150000"/>
              </a:lnSpc>
            </a:pPr>
            <a:r>
              <a:rPr lang="zh-CN" altLang="zh-CN" sz="2400" dirty="0">
                <a:cs typeface="Times New Roman" panose="02020603050405020304" pitchFamily="18" charset="0"/>
              </a:rPr>
              <a:t>流，灯</a:t>
            </a:r>
            <a:r>
              <a:rPr lang="en-US" altLang="zh-CN" sz="2400" dirty="0"/>
              <a:t>L</a:t>
            </a:r>
            <a:r>
              <a:rPr lang="en-US" altLang="zh-CN" sz="2400" baseline="-25000" dirty="0"/>
              <a:t>2</a:t>
            </a:r>
            <a:r>
              <a:rPr lang="zh-CN" altLang="zh-CN" sz="2400" dirty="0">
                <a:cs typeface="Times New Roman" panose="02020603050405020304" pitchFamily="18" charset="0"/>
              </a:rPr>
              <a:t>不亮</a:t>
            </a:r>
            <a:endParaRPr lang="zh-CN" altLang="en-US" dirty="0"/>
          </a:p>
        </p:txBody>
      </p:sp>
      <p:sp>
        <p:nvSpPr>
          <p:cNvPr id="10" name="内容占位符 1"/>
          <p:cNvSpPr txBox="1"/>
          <p:nvPr/>
        </p:nvSpPr>
        <p:spPr bwMode="auto">
          <a:xfrm>
            <a:off x="344968" y="33467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小明的观点是错误的，两灯泡串联，如果灯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的灯丝断了，则电路断路，电路中没有电流，灯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不亮，这与灯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亮相互矛盾，故小明说法一定是错误的</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yc514.jpg" descr="id:2147488935;FounderCES"/>
          <p:cNvPicPr/>
          <p:nvPr/>
        </p:nvPicPr>
        <p:blipFill>
          <a:blip r:embed="rId2"/>
          <a:srcRect l="48001"/>
          <a:stretch>
            <a:fillRect/>
          </a:stretch>
        </p:blipFill>
        <p:spPr>
          <a:xfrm>
            <a:off x="3582774" y="2562860"/>
            <a:ext cx="3978171" cy="2376170"/>
          </a:xfrm>
          <a:prstGeom prst="rect">
            <a:avLst/>
          </a:prstGeom>
        </p:spPr>
      </p:pic>
      <p:sp>
        <p:nvSpPr>
          <p:cNvPr id="2" name="内容占位符 1"/>
          <p:cNvSpPr>
            <a:spLocks noGrp="1"/>
          </p:cNvSpPr>
          <p:nvPr>
            <p:ph idx="1"/>
          </p:nvPr>
        </p:nvSpPr>
        <p:spPr>
          <a:xfrm>
            <a:off x="360854" y="746120"/>
            <a:ext cx="11485848" cy="1684244"/>
          </a:xfrm>
        </p:spPr>
        <p:txBody>
          <a:bodyPr/>
          <a:lstStyle/>
          <a:p>
            <a:pPr lvl="0"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）小华支持小红的观点，她认为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不是不亮，而是亮度太暗，人眼观察不到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是否真的损坏？请你设计一种检查方法</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，并在图乙的方框中作图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663158" y="1314392"/>
            <a:ext cx="5439310" cy="461665"/>
          </a:xfrm>
          <a:prstGeom prst="rect">
            <a:avLst/>
          </a:prstGeom>
        </p:spPr>
        <p:txBody>
          <a:bodyPr wrap="none">
            <a:spAutoFit/>
          </a:bodyPr>
          <a:lstStyle/>
          <a:p>
            <a:r>
              <a:rPr lang="zh-CN" altLang="zh-CN" sz="2400">
                <a:cs typeface="Times New Roman" panose="02020603050405020304" pitchFamily="18" charset="0"/>
              </a:rPr>
              <a:t>用导线将</a:t>
            </a:r>
            <a:r>
              <a:rPr lang="en-US" altLang="zh-CN" sz="2400"/>
              <a:t>L</a:t>
            </a:r>
            <a:r>
              <a:rPr lang="en-US" altLang="zh-CN" sz="2400" baseline="-25000"/>
              <a:t>2</a:t>
            </a:r>
            <a:r>
              <a:rPr lang="zh-CN" altLang="zh-CN" sz="2400">
                <a:cs typeface="Times New Roman" panose="02020603050405020304" pitchFamily="18" charset="0"/>
              </a:rPr>
              <a:t>短路，若</a:t>
            </a:r>
            <a:r>
              <a:rPr lang="en-US" altLang="zh-CN" sz="2400"/>
              <a:t>L</a:t>
            </a:r>
            <a:r>
              <a:rPr lang="en-US" altLang="zh-CN" sz="2400" baseline="-25000"/>
              <a:t>1</a:t>
            </a:r>
            <a:r>
              <a:rPr lang="zh-CN" altLang="zh-CN" sz="2400">
                <a:cs typeface="Times New Roman" panose="02020603050405020304" pitchFamily="18" charset="0"/>
              </a:rPr>
              <a:t>亮，则</a:t>
            </a:r>
            <a:r>
              <a:rPr lang="en-US" altLang="zh-CN" sz="2400"/>
              <a:t>L</a:t>
            </a:r>
            <a:r>
              <a:rPr lang="en-US" altLang="zh-CN" sz="2400" baseline="-25000"/>
              <a:t>1</a:t>
            </a:r>
            <a:r>
              <a:rPr lang="zh-CN" altLang="zh-CN" sz="2400">
                <a:cs typeface="Times New Roman" panose="02020603050405020304" pitchFamily="18" charset="0"/>
              </a:rPr>
              <a:t>没有坏</a:t>
            </a:r>
            <a:endParaRPr lang="zh-CN" altLang="en-US"/>
          </a:p>
        </p:txBody>
      </p:sp>
      <p:sp>
        <p:nvSpPr>
          <p:cNvPr id="8" name="矩形 7"/>
          <p:cNvSpPr/>
          <p:nvPr/>
        </p:nvSpPr>
        <p:spPr>
          <a:xfrm>
            <a:off x="3286894" y="1865524"/>
            <a:ext cx="2194832"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a:t>
            </a:r>
            <a:r>
              <a:rPr lang="en-US" altLang="zh-CN" sz="2400">
                <a:cs typeface="Times New Roman" panose="02020603050405020304" pitchFamily="18" charset="0"/>
              </a:rPr>
              <a:t>2</a:t>
            </a:r>
            <a:r>
              <a:rPr lang="zh-CN" altLang="zh-CN" sz="2400">
                <a:cs typeface="Times New Roman" panose="02020603050405020304" pitchFamily="18" charset="0"/>
              </a:rPr>
              <a:t>）所示</a:t>
            </a:r>
            <a:endParaRPr lang="zh-CN" altLang="zh-CN" sz="900">
              <a:solidFill>
                <a:srgbClr val="000000"/>
              </a:solidFill>
              <a:cs typeface="Times New Roman" panose="02020603050405020304" pitchFamily="18" charset="0"/>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4002" y="2629686"/>
            <a:ext cx="1743965" cy="1440426"/>
          </a:xfrm>
          <a:prstGeom prst="rect">
            <a:avLst/>
          </a:prstGeom>
        </p:spPr>
      </p:pic>
      <p:sp>
        <p:nvSpPr>
          <p:cNvPr id="11" name="内容占位符 1"/>
          <p:cNvSpPr txBox="1"/>
          <p:nvPr/>
        </p:nvSpPr>
        <p:spPr bwMode="auto">
          <a:xfrm>
            <a:off x="364542" y="486941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灯不发光或亮度太暗而观察不到灯发光，可以用一根导线将灯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短路（</a:t>
            </a:r>
            <a:r>
              <a:rPr lang="zh-CN" altLang="zh-CN">
                <a:latin typeface="Times New Roman" panose="02020603050405020304" pitchFamily="18" charset="0"/>
                <a:ea typeface="楷体" panose="02010609060101010101" pitchFamily="49" charset="-122"/>
                <a:cs typeface="Times New Roman" panose="02020603050405020304" pitchFamily="18" charset="0"/>
              </a:rPr>
              <a:t>此时电路为</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楷体" panose="02010609060101010101" pitchFamily="49" charset="-122"/>
                <a:cs typeface="Times New Roman" panose="02020603050405020304" pitchFamily="18" charset="0"/>
              </a:rPr>
              <a:t>的简单电路</a:t>
            </a:r>
            <a:r>
              <a:rPr lang="zh-CN" altLang="zh-CN">
                <a:latin typeface="Times New Roman" panose="02020603050405020304" pitchFamily="18" charset="0"/>
                <a:ea typeface="宋体" panose="02010600030101010101" pitchFamily="2" charset="-122"/>
                <a:cs typeface="Times New Roman" panose="02020603050405020304" pitchFamily="18" charset="0"/>
              </a:rPr>
              <a:t>），观察灯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的发光情况，若</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亮，说明</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没有坏，否则</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坏了，电路图如图（</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）所示</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
        <p:nvSpPr>
          <p:cNvPr id="16" name="矩形 15"/>
          <p:cNvSpPr/>
          <p:nvPr/>
        </p:nvSpPr>
        <p:spPr>
          <a:xfrm>
            <a:off x="4760561" y="3848541"/>
            <a:ext cx="2194832" cy="576248"/>
          </a:xfrm>
          <a:prstGeom prst="rect">
            <a:avLst/>
          </a:prstGeom>
        </p:spPr>
        <p:txBody>
          <a:bodyPr wrap="none">
            <a:spAutoFit/>
          </a:bodyPr>
          <a:lstStyle/>
          <a:p>
            <a:pPr algn="just">
              <a:lnSpc>
                <a:spcPct val="150000"/>
              </a:lnSpc>
              <a:spcAft>
                <a:spcPts val="0"/>
              </a:spcAft>
            </a:pP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第</a:t>
            </a:r>
            <a:r>
              <a:rPr lang="en-US" altLang="zh-CN" sz="2400">
                <a:cs typeface="Times New Roman" panose="02020603050405020304" pitchFamily="18" charset="0"/>
              </a:rPr>
              <a:t>22</a:t>
            </a:r>
            <a:r>
              <a:rPr lang="zh-CN" altLang="zh-CN" sz="2400">
                <a:cs typeface="Times New Roman" panose="02020603050405020304" pitchFamily="18" charset="0"/>
              </a:rPr>
              <a:t>题（</a:t>
            </a:r>
            <a:r>
              <a:rPr lang="en-US" altLang="zh-CN" sz="2400">
                <a:cs typeface="Times New Roman" panose="02020603050405020304" pitchFamily="18" charset="0"/>
              </a:rPr>
              <a:t>2</a:t>
            </a:r>
            <a:r>
              <a:rPr lang="zh-CN" altLang="zh-CN" sz="2400">
                <a:cs typeface="Times New Roman" panose="02020603050405020304" pitchFamily="18" charset="0"/>
              </a:rPr>
              <a:t>）</a:t>
            </a:r>
            <a:r>
              <a:rPr lang="en-US" altLang="zh-CN" sz="2400">
                <a:latin typeface="宋体" panose="02010600030101010101" pitchFamily="2" charset="-122"/>
                <a:cs typeface="Times New Roman" panose="02020603050405020304" pitchFamily="18" charset="0"/>
              </a:rPr>
              <a:t>]</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8530"/>
            <a:ext cx="11485848" cy="2792239"/>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）某单缸四冲程汽油机的活塞横截面积为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，一个冲程活塞在气缸中移动的距离是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mm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，满负荷工作时做功冲程燃气的平均压强为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，曲轴转速为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2 400 r/min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，当汽油机满负荷工作时，求：</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）做功冲程中燃气对活塞的平均压力；</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53754" y="3783418"/>
            <a:ext cx="1898277" cy="461665"/>
          </a:xfrm>
          <a:prstGeom prst="rect">
            <a:avLst/>
          </a:prstGeom>
        </p:spPr>
        <p:txBody>
          <a:bodyPr wrap="none">
            <a:spAutoFit/>
          </a:bodyPr>
          <a:lstStyle/>
          <a:p>
            <a:r>
              <a:rPr lang="en-US" altLang="zh-CN" sz="2400"/>
              <a:t>4.5</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3</a:t>
            </a:r>
            <a:r>
              <a:rPr lang="en-US" altLang="zh-CN" sz="2400"/>
              <a:t> N</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5" name="内容占位符 1"/>
              <p:cNvSpPr txBox="1"/>
              <p:nvPr/>
            </p:nvSpPr>
            <p:spPr bwMode="auto">
              <a:xfrm>
                <a:off x="352282" y="4143458"/>
                <a:ext cx="11485848" cy="13737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由</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𝐹</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𝑆</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可知，做功冲程中燃气对活塞的平均压力为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Pa</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N.</a:t>
                </a:r>
                <a:endParaRPr lang="en-US"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52282" y="4143458"/>
                <a:ext cx="11485848" cy="1373774"/>
              </a:xfrm>
              <a:prstGeom prst="rect">
                <a:avLst/>
              </a:prstGeom>
              <a:blipFill rotWithShape="1">
                <a:blip r:embed="rId2"/>
                <a:stretch>
                  <a:fillRect l="-4" t="-2225" r="4" b="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6593"/>
            <a:ext cx="11485848" cy="86985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）汽油机的功率；</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2359233"/>
            <a:ext cx="1256306" cy="461665"/>
          </a:xfrm>
          <a:prstGeom prst="rect">
            <a:avLst/>
          </a:prstGeom>
        </p:spPr>
        <p:txBody>
          <a:bodyPr wrap="none">
            <a:spAutoFit/>
          </a:bodyPr>
          <a:lstStyle/>
          <a:p>
            <a:r>
              <a:rPr lang="en-US" altLang="zh-CN" sz="2400"/>
              <a:t>7 200 W</a:t>
            </a:r>
            <a:endParaRPr lang="zh-CN" altLang="en-US"/>
          </a:p>
        </p:txBody>
      </p:sp>
      <mc:AlternateContent xmlns:mc="http://schemas.openxmlformats.org/markup-compatibility/2006" xmlns:a14="http://schemas.microsoft.com/office/drawing/2010/main">
        <mc:Choice Requires="a14">
          <p:sp>
            <p:nvSpPr>
              <p:cNvPr id="6" name="内容占位符 1"/>
              <p:cNvSpPr txBox="1"/>
              <p:nvPr/>
            </p:nvSpPr>
            <p:spPr bwMode="auto">
              <a:xfrm>
                <a:off x="352282" y="2719273"/>
                <a:ext cx="11485848" cy="200574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一个做功冲程中燃气对活塞做的功为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FL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N</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80</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360 J</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，飞轮转速为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2 400 r/min</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 r/s</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，表示每秒飞轮转动</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圈，活塞往复</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次，对外做功</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次，所以汽油机的功率为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360</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7 200 W.</a:t>
                </a:r>
                <a:endParaRPr lang="en-US"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52282" y="2719273"/>
                <a:ext cx="11485848" cy="2005742"/>
              </a:xfrm>
              <a:prstGeom prst="rect">
                <a:avLst/>
              </a:prstGeom>
              <a:blipFill rotWithShape="1">
                <a:blip r:embed="rId2"/>
                <a:stretch>
                  <a:fillRect l="-4" t="-1530" r="4" b="3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942" y="7647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）若汽油机在吸气冲程中吸入的空气质量与燃油质量之比为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，吸入的油气混合物的平均密度为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kg</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，汽油的热值取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，该汽油机的效率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结果精确到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1230" y="2414223"/>
            <a:ext cx="1032655"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22.2</a:t>
            </a:r>
            <a:r>
              <a:rPr lang="zh-CN" altLang="zh-CN" sz="2400">
                <a:cs typeface="Times New Roman" panose="02020603050405020304" pitchFamily="18" charset="0"/>
              </a:rPr>
              <a:t>％</a:t>
            </a:r>
            <a:endParaRPr lang="zh-CN" altLang="zh-CN" sz="9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内容占位符 1"/>
              <p:cNvSpPr txBox="1"/>
              <p:nvPr/>
            </p:nvSpPr>
            <p:spPr bwMode="auto">
              <a:xfrm>
                <a:off x="360942" y="2924944"/>
                <a:ext cx="11485848" cy="348826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一个工作循环吸入混合物的体积为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SL</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80</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，一个工作循环吸入混合物的质量为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混</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混</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1.35 kg</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p>
              <a:p>
                <a:pPr algn="dist">
                  <a:spcAft>
                    <a:spcPts val="0"/>
                  </a:spcAft>
                </a:pP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，一个工作循环吸入汽油的质量为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油</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14</m:t>
                        </m:r>
                      </m:den>
                    </m:f>
                  </m:oMath>
                </a14:m>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混</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15</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3.6</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p>
              <a:p>
                <a:pPr algn="dist">
                  <a:spcAft>
                    <a:spcPts val="0"/>
                  </a:spcAft>
                </a:pP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，一个工作循环，汽油完全燃烧放出的热量为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qm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油</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p>
              <a:p>
                <a:pPr>
                  <a:lnSpc>
                    <a:spcPct val="130000"/>
                  </a:lnSpc>
                  <a:spcAft>
                    <a:spcPts val="0"/>
                  </a:spcAft>
                </a:pP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spc="-1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3.6</a:t>
                </a:r>
                <a:r>
                  <a:rPr lang="en-US" altLang="zh-CN" spc="-1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pc="-1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1 620 J</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，该汽油机的效率为</a:t>
                </a:r>
                <a:r>
                  <a:rPr lang="en-US" altLang="zh-CN" i="1"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num>
                      <m:den>
                        <m:r>
                          <m:rPr>
                            <m:nor/>
                          </m:rPr>
                          <a:rPr lang="en-US" altLang="zh-CN" i="1" spc="-100">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spc="-100" baseline="-25000">
                            <a:latin typeface="Times New Roman" panose="02020603050405020304" pitchFamily="18" charset="0"/>
                            <a:ea typeface="宋体" panose="02010600030101010101" pitchFamily="2" charset="-122"/>
                            <a:cs typeface="Times New Roman" panose="02020603050405020304" pitchFamily="18" charset="0"/>
                          </a:rPr>
                          <m:t>放</m:t>
                        </m:r>
                      </m:den>
                    </m:f>
                  </m:oMath>
                </a14:m>
                <a:r>
                  <a:rPr lang="en-US" altLang="zh-CN" spc="-1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360</m:t>
                        </m:r>
                        <m:r>
                          <m:rPr>
                            <m:nor/>
                          </m:rPr>
                          <a:rPr lang="en-US" altLang="zh-CN" spc="-100">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620</m:t>
                        </m:r>
                        <m:r>
                          <m:rPr>
                            <m:nor/>
                          </m:rPr>
                          <a:rPr lang="en-US" altLang="zh-CN" spc="-100">
                            <a:latin typeface="Times New Roman" panose="02020603050405020304" pitchFamily="18" charset="0"/>
                            <a:ea typeface="宋体" panose="02010600030101010101" pitchFamily="2" charset="-122"/>
                            <a:cs typeface="Times New Roman" panose="02020603050405020304" pitchFamily="18" charset="0"/>
                          </a:rPr>
                          <m:t>J</m:t>
                        </m:r>
                      </m:den>
                    </m:f>
                  </m:oMath>
                </a14:m>
                <a:r>
                  <a:rPr lang="en-US" altLang="zh-CN" spc="-1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22.2</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942" y="2924944"/>
                <a:ext cx="11485848" cy="3488263"/>
              </a:xfrm>
              <a:prstGeom prst="rect">
                <a:avLst/>
              </a:prstGeom>
              <a:blipFill rotWithShape="1">
                <a:blip r:embed="rId2"/>
                <a:stretch>
                  <a:fillRect l="-2" t="-878" r="2" b="1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31847"/>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）如图所示的电路图，开始时所有开关都断开，现将开关</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，该电路</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此时的连接方式是什么？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所在支路的电流为多大？</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34.jpg" descr="id:2147488942;FounderCES"/>
          <p:cNvPicPr/>
          <p:nvPr/>
        </p:nvPicPr>
        <p:blipFill>
          <a:blip r:embed="rId2"/>
          <a:stretch>
            <a:fillRect/>
          </a:stretch>
        </p:blipFill>
        <p:spPr>
          <a:xfrm>
            <a:off x="9623598" y="836712"/>
            <a:ext cx="2283937" cy="2160240"/>
          </a:xfrm>
          <a:prstGeom prst="rect">
            <a:avLst/>
          </a:prstGeom>
        </p:spPr>
      </p:pic>
      <p:sp>
        <p:nvSpPr>
          <p:cNvPr id="4" name="矩形 3"/>
          <p:cNvSpPr/>
          <p:nvPr/>
        </p:nvSpPr>
        <p:spPr>
          <a:xfrm>
            <a:off x="9903791" y="293196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24</a:t>
            </a:r>
            <a:r>
              <a:rPr lang="zh-CN" altLang="zh-CN" sz="2400" b="0">
                <a:solidFill>
                  <a:srgbClr val="000000"/>
                </a:solidFill>
                <a:cs typeface="Times New Roman" panose="02020603050405020304" pitchFamily="18" charset="0"/>
              </a:rPr>
              <a:t>题）</a:t>
            </a:r>
          </a:p>
        </p:txBody>
      </p:sp>
      <p:sp>
        <p:nvSpPr>
          <p:cNvPr id="6" name="矩形 5"/>
          <p:cNvSpPr/>
          <p:nvPr/>
        </p:nvSpPr>
        <p:spPr>
          <a:xfrm>
            <a:off x="330271" y="3047134"/>
            <a:ext cx="2399055" cy="461665"/>
          </a:xfrm>
          <a:prstGeom prst="rect">
            <a:avLst/>
          </a:prstGeom>
        </p:spPr>
        <p:txBody>
          <a:bodyPr wrap="none">
            <a:spAutoFit/>
          </a:bodyPr>
          <a:lstStyle/>
          <a:p>
            <a:r>
              <a:rPr lang="zh-CN" altLang="zh-CN" sz="2400">
                <a:cs typeface="Times New Roman" panose="02020603050405020304" pitchFamily="18" charset="0"/>
              </a:rPr>
              <a:t>并联电路　</a:t>
            </a:r>
            <a:r>
              <a:rPr lang="en-US" altLang="zh-CN" sz="2400"/>
              <a:t>1.2 A</a:t>
            </a:r>
            <a:endParaRPr lang="zh-CN" altLang="en-US"/>
          </a:p>
        </p:txBody>
      </p:sp>
      <p:sp>
        <p:nvSpPr>
          <p:cNvPr id="7" name="内容占位符 1"/>
          <p:cNvSpPr txBox="1"/>
          <p:nvPr/>
        </p:nvSpPr>
        <p:spPr bwMode="auto">
          <a:xfrm>
            <a:off x="360854" y="342900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由题中电路图可知，开关</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闭合，电流表</a:t>
            </a:r>
            <a:r>
              <a:rPr lang="en-US" altLang="zh-CN"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0.6 A</a:t>
            </a:r>
            <a:r>
              <a:rPr lang="zh-CN" altLang="zh-CN" dirty="0">
                <a:latin typeface="Times New Roman" panose="02020603050405020304" pitchFamily="18" charset="0"/>
                <a:ea typeface="宋体" panose="02010600030101010101" pitchFamily="2" charset="-122"/>
                <a:cs typeface="Times New Roman" panose="02020603050405020304" pitchFamily="18" charset="0"/>
              </a:rPr>
              <a:t>，电路为灯泡</a:t>
            </a:r>
            <a:r>
              <a:rPr lang="en-US" altLang="zh-CN"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的简单电路，所以通过该灯泡的电流是</a:t>
            </a:r>
            <a:r>
              <a:rPr lang="en-US" altLang="zh-CN" dirty="0">
                <a:latin typeface="Times New Roman" panose="02020603050405020304" pitchFamily="18" charset="0"/>
                <a:ea typeface="宋体" panose="02010600030101010101" pitchFamily="2" charset="-122"/>
                <a:cs typeface="Times New Roman" panose="02020603050405020304" pitchFamily="18" charset="0"/>
              </a:rPr>
              <a:t>0.6 A</a:t>
            </a:r>
            <a:r>
              <a:rPr lang="zh-CN" altLang="zh-CN" dirty="0">
                <a:latin typeface="Times New Roman" panose="02020603050405020304" pitchFamily="18" charset="0"/>
                <a:ea typeface="宋体" panose="02010600030101010101" pitchFamily="2" charset="-122"/>
                <a:cs typeface="Times New Roman" panose="02020603050405020304" pitchFamily="18" charset="0"/>
              </a:rPr>
              <a:t>；当把开关</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latin typeface="Times New Roman" panose="02020603050405020304" pitchFamily="18" charset="0"/>
                <a:ea typeface="宋体" panose="02010600030101010101" pitchFamily="2" charset="-122"/>
                <a:cs typeface="Times New Roman" panose="02020603050405020304" pitchFamily="18" charset="0"/>
              </a:rPr>
              <a:t>接触，此时灯泡</a:t>
            </a:r>
            <a:r>
              <a:rPr lang="en-US" altLang="zh-CN"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并联，电流表</a:t>
            </a:r>
            <a:r>
              <a:rPr lang="en-US" altLang="zh-CN"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latin typeface="Times New Roman" panose="02020603050405020304" pitchFamily="18" charset="0"/>
                <a:ea typeface="宋体" panose="02010600030101010101" pitchFamily="2" charset="-122"/>
                <a:cs typeface="Times New Roman" panose="02020603050405020304" pitchFamily="18" charset="0"/>
              </a:rPr>
              <a:t>测量的是干路的总电流，即总电流为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1.8 A</a:t>
            </a:r>
            <a:r>
              <a:rPr lang="zh-CN" altLang="zh-CN" dirty="0">
                <a:latin typeface="Times New Roman" panose="02020603050405020304" pitchFamily="18" charset="0"/>
                <a:ea typeface="宋体" panose="02010600030101010101" pitchFamily="2" charset="-122"/>
                <a:cs typeface="Times New Roman" panose="02020603050405020304" pitchFamily="18" charset="0"/>
              </a:rPr>
              <a:t>，根据并联电路的电流规律可知，通过</a:t>
            </a:r>
            <a:r>
              <a:rPr lang="en-US" altLang="zh-CN" dirty="0">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1.8 A</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0.6 A</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1.2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接触，此时电流表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该电路此时的连接方式是什么？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所在电路的电流为多大？</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34.jpg" descr="id:2147488942;FounderCES"/>
          <p:cNvPicPr/>
          <p:nvPr/>
        </p:nvPicPr>
        <p:blipFill>
          <a:blip r:embed="rId2"/>
          <a:stretch>
            <a:fillRect/>
          </a:stretch>
        </p:blipFill>
        <p:spPr>
          <a:xfrm>
            <a:off x="4819381" y="1916832"/>
            <a:ext cx="2283937" cy="2160240"/>
          </a:xfrm>
          <a:prstGeom prst="rect">
            <a:avLst/>
          </a:prstGeom>
        </p:spPr>
      </p:pic>
      <p:sp>
        <p:nvSpPr>
          <p:cNvPr id="4" name="矩形 3"/>
          <p:cNvSpPr/>
          <p:nvPr/>
        </p:nvSpPr>
        <p:spPr>
          <a:xfrm>
            <a:off x="5099574" y="401208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24</a:t>
            </a:r>
            <a:r>
              <a:rPr lang="zh-CN" altLang="zh-CN" sz="2400" b="0">
                <a:solidFill>
                  <a:srgbClr val="000000"/>
                </a:solidFill>
                <a:cs typeface="Times New Roman" panose="02020603050405020304" pitchFamily="18" charset="0"/>
              </a:rPr>
              <a:t>题）</a:t>
            </a:r>
          </a:p>
        </p:txBody>
      </p:sp>
      <p:sp>
        <p:nvSpPr>
          <p:cNvPr id="6" name="矩形 5"/>
          <p:cNvSpPr/>
          <p:nvPr/>
        </p:nvSpPr>
        <p:spPr>
          <a:xfrm>
            <a:off x="262558" y="4425213"/>
            <a:ext cx="2399055"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串联电路　</a:t>
            </a:r>
            <a:r>
              <a:rPr lang="en-US" altLang="zh-CN" sz="2400">
                <a:cs typeface="Times New Roman" panose="02020603050405020304" pitchFamily="18" charset="0"/>
              </a:rPr>
              <a:t>0.4 A</a:t>
            </a:r>
            <a:endParaRPr lang="zh-CN" altLang="zh-CN" sz="900">
              <a:solidFill>
                <a:srgbClr val="000000"/>
              </a:solidFill>
              <a:cs typeface="Times New Roman" panose="02020603050405020304" pitchFamily="18" charset="0"/>
            </a:endParaRPr>
          </a:p>
        </p:txBody>
      </p:sp>
      <p:sp>
        <p:nvSpPr>
          <p:cNvPr id="7" name="内容占位符 1"/>
          <p:cNvSpPr txBox="1"/>
          <p:nvPr/>
        </p:nvSpPr>
        <p:spPr bwMode="auto">
          <a:xfrm>
            <a:off x="262558" y="49411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断开，</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与</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接触，电流只有一条路径，此时两个灯泡串联，电流表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0.4 A</a:t>
            </a:r>
            <a:r>
              <a:rPr lang="zh-CN" altLang="zh-CN">
                <a:latin typeface="Times New Roman" panose="02020603050405020304" pitchFamily="18" charset="0"/>
                <a:ea typeface="宋体" panose="02010600030101010101" pitchFamily="2" charset="-122"/>
                <a:cs typeface="Times New Roman" panose="02020603050405020304" pitchFamily="18" charset="0"/>
              </a:rPr>
              <a:t>，由于串联电路的电流处处相等，所以此时通过两个灯泡的电流都是</a:t>
            </a:r>
            <a:r>
              <a:rPr lang="en-US" altLang="zh-CN">
                <a:latin typeface="Times New Roman" panose="02020603050405020304" pitchFamily="18" charset="0"/>
                <a:ea typeface="宋体" panose="02010600030101010101" pitchFamily="2" charset="-122"/>
                <a:cs typeface="Times New Roman" panose="02020603050405020304" pitchFamily="18" charset="0"/>
              </a:rPr>
              <a:t>0.4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3415030"/>
          </a:xfrm>
        </p:spPr>
        <p:txBody>
          <a:bodyPr/>
          <a:lstStyle/>
          <a:p>
            <a:pPr algn="dist"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比较</a:t>
            </a:r>
            <a:r>
              <a:rPr lang="en-US" altLang="zh-CN">
                <a:latin typeface="宋体" panose="02010600030101010101" pitchFamily="2" charset="-122"/>
                <a:ea typeface="宋体" panose="02010600030101010101" pitchFamily="2" charset="-122"/>
                <a:cs typeface="Times New Roman" panose="02020603050405020304" pitchFamily="18" charset="0"/>
              </a:rPr>
              <a:t>①</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宋体" panose="02010600030101010101" pitchFamily="2" charset="-122"/>
                <a:ea typeface="宋体" panose="02010600030101010101" pitchFamily="2" charset="-122"/>
                <a:cs typeface="Times New Roman" panose="02020603050405020304" pitchFamily="18" charset="0"/>
              </a:rPr>
              <a:t>③</a:t>
            </a:r>
            <a:r>
              <a:rPr lang="zh-CN" altLang="zh-CN">
                <a:latin typeface="Times New Roman" panose="02020603050405020304" pitchFamily="18" charset="0"/>
                <a:ea typeface="宋体" panose="02010600030101010101" pitchFamily="2" charset="-122"/>
                <a:cs typeface="Times New Roman" panose="02020603050405020304" pitchFamily="18" charset="0"/>
              </a:rPr>
              <a:t>，由热量计算公式可知，冰和水二者质量相等，升高温度也相等，因水的比热容大于冰的比热容，所以</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；而在</a:t>
            </a:r>
            <a:r>
              <a:rPr lang="en-US" altLang="zh-CN">
                <a:latin typeface="宋体" panose="02010600030101010101" pitchFamily="2" charset="-122"/>
                <a:ea typeface="宋体" panose="02010600030101010101" pitchFamily="2" charset="-122"/>
                <a:cs typeface="Times New Roman" panose="02020603050405020304" pitchFamily="18" charset="0"/>
              </a:rPr>
              <a:t>②</a:t>
            </a:r>
            <a:r>
              <a:rPr lang="zh-CN" altLang="zh-CN">
                <a:latin typeface="Times New Roman" panose="02020603050405020304" pitchFamily="18" charset="0"/>
                <a:ea typeface="宋体" panose="02010600030101010101" pitchFamily="2" charset="-122"/>
                <a:cs typeface="Times New Roman" panose="02020603050405020304" pitchFamily="18" charset="0"/>
              </a:rPr>
              <a:t>中，</a:t>
            </a:r>
            <a:r>
              <a:rPr lang="en-US" altLang="zh-CN">
                <a:latin typeface="Times New Roman" panose="02020603050405020304" pitchFamily="18" charset="0"/>
                <a:ea typeface="宋体" panose="02010600030101010101" pitchFamily="2" charset="-122"/>
                <a:cs typeface="Times New Roman" panose="02020603050405020304" pitchFamily="18" charset="0"/>
              </a:rPr>
              <a:t>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的冰变为</a:t>
            </a:r>
            <a:r>
              <a:rPr lang="en-US" altLang="zh-CN">
                <a:latin typeface="Times New Roman" panose="02020603050405020304" pitchFamily="18" charset="0"/>
                <a:ea typeface="宋体" panose="02010600030101010101" pitchFamily="2" charset="-122"/>
                <a:cs typeface="Times New Roman" panose="02020603050405020304" pitchFamily="18" charset="0"/>
              </a:rPr>
              <a:t>10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的水吸热为</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，实际包含了两个物理过程：首先是</a:t>
            </a:r>
            <a:r>
              <a:rPr lang="en-US" altLang="zh-CN">
                <a:latin typeface="Times New Roman" panose="02020603050405020304" pitchFamily="18" charset="0"/>
                <a:ea typeface="宋体" panose="02010600030101010101" pitchFamily="2" charset="-122"/>
                <a:cs typeface="Times New Roman" panose="02020603050405020304" pitchFamily="18" charset="0"/>
              </a:rPr>
              <a:t>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的冰熔化成</a:t>
            </a:r>
            <a:r>
              <a:rPr lang="en-US" altLang="zh-CN">
                <a:latin typeface="Times New Roman" panose="02020603050405020304" pitchFamily="18" charset="0"/>
                <a:ea typeface="宋体" panose="02010600030101010101" pitchFamily="2" charset="-122"/>
                <a:cs typeface="Times New Roman" panose="02020603050405020304" pitchFamily="18" charset="0"/>
              </a:rPr>
              <a:t>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的水，这个</a:t>
            </a:r>
            <a:r>
              <a:rPr lang="zh-CN"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过程</a:t>
            </a:r>
            <a:endParaRPr lang="en-US"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不升温但要不断吸热，</a:t>
            </a:r>
            <a:r>
              <a:rPr lang="zh-CN" altLang="zh-CN">
                <a:latin typeface="Times New Roman" panose="02020603050405020304" pitchFamily="18" charset="0"/>
                <a:ea typeface="宋体" panose="02010600030101010101" pitchFamily="2" charset="-122"/>
                <a:cs typeface="Times New Roman" panose="02020603050405020304" pitchFamily="18" charset="0"/>
              </a:rPr>
              <a:t>然后是</a:t>
            </a:r>
            <a:r>
              <a:rPr lang="en-US" altLang="zh-CN">
                <a:latin typeface="Times New Roman" panose="02020603050405020304" pitchFamily="18" charset="0"/>
                <a:ea typeface="宋体" panose="02010600030101010101" pitchFamily="2" charset="-122"/>
                <a:cs typeface="Times New Roman" panose="02020603050405020304" pitchFamily="18" charset="0"/>
              </a:rPr>
              <a:t>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的水再变为</a:t>
            </a:r>
            <a:r>
              <a:rPr lang="en-US" altLang="zh-CN">
                <a:latin typeface="Times New Roman" panose="02020603050405020304" pitchFamily="18" charset="0"/>
                <a:ea typeface="宋体" panose="02010600030101010101" pitchFamily="2" charset="-122"/>
                <a:cs typeface="Times New Roman" panose="02020603050405020304" pitchFamily="18" charset="0"/>
              </a:rPr>
              <a:t>10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的水，这个过程跟</a:t>
            </a:r>
            <a:r>
              <a:rPr lang="en-US" altLang="zh-CN">
                <a:latin typeface="宋体" panose="02010600030101010101" pitchFamily="2" charset="-122"/>
                <a:ea typeface="宋体" panose="02010600030101010101" pitchFamily="2" charset="-122"/>
                <a:cs typeface="Times New Roman" panose="02020603050405020304" pitchFamily="18" charset="0"/>
              </a:rPr>
              <a:t>③</a:t>
            </a:r>
            <a:r>
              <a:rPr lang="zh-CN" altLang="zh-CN">
                <a:latin typeface="Times New Roman" panose="02020603050405020304" pitchFamily="18" charset="0"/>
                <a:ea typeface="宋体" panose="02010600030101010101" pitchFamily="2" charset="-122"/>
                <a:cs typeface="Times New Roman" panose="02020603050405020304" pitchFamily="18" charset="0"/>
              </a:rPr>
              <a:t>的变化过程</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吸收的热量是一样的，所以</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故有</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278418" y="3479886"/>
            <a:ext cx="4825360" cy="461665"/>
          </a:xfrm>
          <a:prstGeom prst="rect">
            <a:avLst/>
          </a:prstGeom>
        </p:spPr>
        <p:txBody>
          <a:bodyPr wrap="none">
            <a:spAutoFit/>
          </a:bodyPr>
          <a:lstStyle/>
          <a:p>
            <a:r>
              <a:rPr lang="zh-CN" altLang="zh-CN" sz="2400" b="0">
                <a:solidFill>
                  <a:srgbClr val="00AEEF"/>
                </a:solidFill>
                <a:ea typeface="楷体" panose="02010609060101010101" pitchFamily="49" charset="-122"/>
                <a:cs typeface="Times New Roman" panose="02020603050405020304" pitchFamily="18" charset="0"/>
              </a:rPr>
              <a:t>冰熔化时</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不断吸热</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但温度不变</a:t>
            </a:r>
            <a:endParaRPr lang="zh-CN" altLang="en-US" b="0"/>
          </a:p>
        </p:txBody>
      </p:sp>
      <p:pic>
        <p:nvPicPr>
          <p:cNvPr id="5" name="箭头右.eps" descr="id:2147488259;FounderCES"/>
          <p:cNvPicPr/>
          <p:nvPr/>
        </p:nvPicPr>
        <p:blipFill>
          <a:blip r:embed="rId2"/>
          <a:stretch>
            <a:fillRect/>
          </a:stretch>
        </p:blipFill>
        <p:spPr>
          <a:xfrm>
            <a:off x="721985" y="3429000"/>
            <a:ext cx="514915" cy="296238"/>
          </a:xfrm>
          <a:prstGeom prst="rect">
            <a:avLst/>
          </a:prstGeom>
        </p:spPr>
      </p:pic>
      <p:sp>
        <p:nvSpPr>
          <p:cNvPr id="6" name="内容占位符 1"/>
          <p:cNvSpPr txBox="1"/>
          <p:nvPr/>
        </p:nvSpPr>
        <p:spPr bwMode="auto">
          <a:xfrm>
            <a:off x="360854" y="4603010"/>
            <a:ext cx="11485848" cy="1130246"/>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的冰变为</a:t>
            </a:r>
            <a:r>
              <a:rPr lang="en-US" altLang="zh-CN" dirty="0">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的水这个过程需要先分析</a:t>
            </a:r>
            <a:r>
              <a:rPr lang="en-US" altLang="zh-CN" dirty="0">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的冰熔化成</a:t>
            </a:r>
            <a:r>
              <a:rPr lang="en-US" altLang="zh-CN" dirty="0">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的水</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即熔化过程</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再分析</a:t>
            </a:r>
            <a:r>
              <a:rPr lang="en-US" altLang="zh-CN" dirty="0">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的水吸热</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温度升高到</a:t>
            </a:r>
            <a:r>
              <a:rPr lang="en-US" altLang="zh-CN" dirty="0">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的水这个过程</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p:txBody>
      </p:sp>
      <p:pic>
        <p:nvPicPr>
          <p:cNvPr id="7" name="图片 6"/>
          <p:cNvPicPr>
            <a:picLocks noChangeAspect="1"/>
          </p:cNvPicPr>
          <p:nvPr/>
        </p:nvPicPr>
        <p:blipFill>
          <a:blip r:embed="rId3"/>
          <a:stretch>
            <a:fillRect/>
          </a:stretch>
        </p:blipFill>
        <p:spPr>
          <a:xfrm>
            <a:off x="360854" y="4603010"/>
            <a:ext cx="1716800" cy="4524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30832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一台汽油机，活塞面积是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cm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，活塞行程为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，做功冲程中燃气产生的平均压强为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，那么该汽油机在一个工作循环中对外做的功是（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2 000 J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J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J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J</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60326" y="2216234"/>
            <a:ext cx="407484" cy="461665"/>
          </a:xfrm>
          <a:prstGeom prst="rect">
            <a:avLst/>
          </a:prstGeom>
        </p:spPr>
        <p:txBody>
          <a:bodyPr wrap="none">
            <a:spAutoFit/>
          </a:bodyPr>
          <a:lstStyle/>
          <a:p>
            <a:r>
              <a:rPr lang="en-US" altLang="zh-CN" sz="2400"/>
              <a:t>A</a:t>
            </a:r>
            <a:endParaRPr lang="zh-CN" altLang="en-US"/>
          </a:p>
        </p:txBody>
      </p:sp>
      <mc:AlternateContent xmlns:mc="http://schemas.openxmlformats.org/markup-compatibility/2006" xmlns:a14="http://schemas.microsoft.com/office/drawing/2010/main">
        <mc:Choice Requires="a14">
          <p:sp>
            <p:nvSpPr>
              <p:cNvPr id="5" name="内容占位符 1"/>
              <p:cNvSpPr txBox="1"/>
              <p:nvPr/>
            </p:nvSpPr>
            <p:spPr bwMode="auto">
              <a:xfrm>
                <a:off x="348518" y="3649092"/>
                <a:ext cx="11485848" cy="19875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𝐹</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𝑆</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可知，燃气产生的平均压力</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Pa</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4 000 N</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，汽油机在一个工作循环中对外做的功</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FL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4 000 N</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2 000 J</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48518" y="3649092"/>
                <a:ext cx="11485848" cy="1987550"/>
              </a:xfrm>
              <a:prstGeom prst="rect">
                <a:avLst/>
              </a:prstGeom>
              <a:blipFill rotWithShape="1">
                <a:blip r:embed="rId2"/>
                <a:stretch>
                  <a:fillRect l="-5" t="-1553" r="4" b="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548640"/>
            <a:ext cx="11249660" cy="3969385"/>
          </a:xfrm>
        </p:spPr>
        <p:txBody>
          <a:bodyPr wrap="square"/>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河南郑州四中月考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）砖的制作工艺流传数千年，从晒制到烧制，从青砖到红砖，小小的砖块见证了人类迈向文明的历程，下列说法正确的是（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晒制泥坯时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泥坯温度越高含有的热量越多</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高温烧制时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通过热传递的方式改变砖块的内能</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烧制砖块时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燃料燃烧越充分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其热值越大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高温烧制时砖具有内能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拿出冷却后砖的内能为零</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17857" y="722906"/>
            <a:ext cx="2482999" cy="366344"/>
          </a:xfrm>
          <a:prstGeom prst="rect">
            <a:avLst/>
          </a:prstGeom>
        </p:spPr>
      </p:pic>
      <p:sp>
        <p:nvSpPr>
          <p:cNvPr id="5" name="矩形 4"/>
          <p:cNvSpPr/>
          <p:nvPr/>
        </p:nvSpPr>
        <p:spPr>
          <a:xfrm>
            <a:off x="1250150" y="1772144"/>
            <a:ext cx="389850" cy="461665"/>
          </a:xfrm>
          <a:prstGeom prst="rect">
            <a:avLst/>
          </a:prstGeom>
        </p:spPr>
        <p:txBody>
          <a:bodyPr wrap="none">
            <a:spAutoFit/>
          </a:bodyPr>
          <a:lstStyle/>
          <a:p>
            <a:r>
              <a:rPr lang="en-US" altLang="zh-CN" sz="2400"/>
              <a:t>B</a:t>
            </a:r>
            <a:endParaRPr lang="zh-CN" altLang="en-US"/>
          </a:p>
        </p:txBody>
      </p:sp>
      <p:sp>
        <p:nvSpPr>
          <p:cNvPr id="6" name="内容占位符 1"/>
          <p:cNvSpPr txBox="1"/>
          <p:nvPr/>
        </p:nvSpPr>
        <p:spPr bwMode="auto">
          <a:xfrm>
            <a:off x="360854" y="431168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热量是一个过程量，只能说吸收（</a:t>
            </a:r>
            <a:r>
              <a:rPr lang="zh-CN" altLang="zh-CN">
                <a:latin typeface="Times New Roman" panose="02020603050405020304" pitchFamily="18" charset="0"/>
                <a:ea typeface="楷体" panose="02010609060101010101" pitchFamily="49" charset="-122"/>
                <a:cs typeface="Times New Roman" panose="02020603050405020304" pitchFamily="18" charset="0"/>
              </a:rPr>
              <a:t>或者放出</a:t>
            </a:r>
            <a:r>
              <a:rPr lang="zh-CN" altLang="zh-CN">
                <a:latin typeface="Times New Roman" panose="02020603050405020304" pitchFamily="18" charset="0"/>
                <a:ea typeface="宋体" panose="02010600030101010101" pitchFamily="2" charset="-122"/>
                <a:cs typeface="Times New Roman" panose="02020603050405020304" pitchFamily="18" charset="0"/>
              </a:rPr>
              <a:t>）了多少热量，不能说某物体含有多少热量，</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错误；高温烧制时，通过热传递的方法增加砖块的内能，</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正确；燃料的热值仅与燃料的种类有关，而与燃料的燃烧程度、质量都无关，</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错误；一切物体都有内能，高温烧制时砖具有内能，拿出冷却后砖的内能不为零，</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山东济南长清区期中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）如图所示是一种常用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柴油平板夯机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，广泛应用于路面施工、场地填土等多个方面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使用时柴油发动机提供动力，激荡器带动夯板上下运动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下列关于汽油机和柴油机的主要区别，说法错误的是（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构造上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汽油机气缸顶部有喷油嘴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柴油机气缸顶部有火花塞</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在压缩冲程中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柴油机的燃气温度和压强比汽油机里的高</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汽油机的点火方式是点燃式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柴油机的点火方式是压燃式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吸气冲程中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柴油机吸入气缸的是空气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汽油机吸入气缸的</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是空气和汽油的混合气体</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7.jpg" descr="id:2147488711;FounderCES"/>
          <p:cNvPicPr/>
          <p:nvPr/>
        </p:nvPicPr>
        <p:blipFill>
          <a:blip r:embed="rId2"/>
          <a:stretch>
            <a:fillRect/>
          </a:stretch>
        </p:blipFill>
        <p:spPr>
          <a:xfrm>
            <a:off x="9183507" y="2883709"/>
            <a:ext cx="2744888" cy="1656184"/>
          </a:xfrm>
          <a:prstGeom prst="rect">
            <a:avLst/>
          </a:prstGeom>
        </p:spPr>
      </p:pic>
      <p:sp>
        <p:nvSpPr>
          <p:cNvPr id="4" name="矩形 3"/>
          <p:cNvSpPr/>
          <p:nvPr/>
        </p:nvSpPr>
        <p:spPr>
          <a:xfrm>
            <a:off x="9911630" y="453989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p>
        </p:txBody>
      </p:sp>
      <p:sp>
        <p:nvSpPr>
          <p:cNvPr id="6" name="矩形 5"/>
          <p:cNvSpPr/>
          <p:nvPr/>
        </p:nvSpPr>
        <p:spPr>
          <a:xfrm>
            <a:off x="8953389" y="2289877"/>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5748"/>
            <a:ext cx="11485848" cy="2792239"/>
          </a:xfrm>
        </p:spPr>
        <p:txBody>
          <a:bodyPr/>
          <a:lstStyle/>
          <a:p>
            <a:pPr algn="dist"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构造上，柴油机的顶端有喷油嘴，吸气冲程只需吸入空气；汽油机顶端没有喷油嘴，只有火花塞，吸气冲程吸入空气和汽油的混合物，</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正确；在压缩冲程中，柴油机的压缩比例更大，柴油机的燃气温度和压强比汽油机里的高，</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正确；在做功冲程，汽油机的点火方式叫点燃式，柴油机的点火方式叫压燃式，</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选</a:t>
            </a:r>
            <a:r>
              <a:rPr lang="en-US" altLang="zh-CN">
                <a:latin typeface="Times New Roman" panose="02020603050405020304" pitchFamily="18" charset="0"/>
                <a:ea typeface="宋体" panose="02010600030101010101" pitchFamily="2" charset="-122"/>
                <a:cs typeface="Times New Roman" panose="02020603050405020304" pitchFamily="18" charset="0"/>
              </a:rPr>
              <a:t>A.</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7.jpg" descr="id:2147488711;FounderCES"/>
          <p:cNvPicPr/>
          <p:nvPr/>
        </p:nvPicPr>
        <p:blipFill>
          <a:blip r:embed="rId2"/>
          <a:stretch>
            <a:fillRect/>
          </a:stretch>
        </p:blipFill>
        <p:spPr>
          <a:xfrm>
            <a:off x="4722762" y="3788856"/>
            <a:ext cx="2744888" cy="1656184"/>
          </a:xfrm>
          <a:prstGeom prst="rect">
            <a:avLst/>
          </a:prstGeom>
        </p:spPr>
      </p:pic>
      <p:sp>
        <p:nvSpPr>
          <p:cNvPr id="4" name="矩形 3"/>
          <p:cNvSpPr/>
          <p:nvPr/>
        </p:nvSpPr>
        <p:spPr>
          <a:xfrm>
            <a:off x="5450885" y="544504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6508</Words>
  <Application>Microsoft Office PowerPoint</Application>
  <PresentationFormat>自定义</PresentationFormat>
  <Paragraphs>306</Paragraphs>
  <Slides>48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48</vt:i4>
      </vt:variant>
    </vt:vector>
  </HeadingPairs>
  <TitlesOfParts>
    <vt:vector size="57"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526</cp:revision>
  <dcterms:created xsi:type="dcterms:W3CDTF">2020-11-06T05:24:00Z</dcterms:created>
  <dcterms:modified xsi:type="dcterms:W3CDTF">2025-09-17T06:57:17Z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82BE8EA5C55F4C56B606AE7D2E0411A2_12</vt:lpwstr>
  </property>
</Properties>
</file>